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30"/>
  </p:notesMasterIdLst>
  <p:sldIdLst>
    <p:sldId id="256" r:id="rId5"/>
    <p:sldId id="266" r:id="rId6"/>
    <p:sldId id="258" r:id="rId7"/>
    <p:sldId id="267" r:id="rId8"/>
    <p:sldId id="268" r:id="rId9"/>
    <p:sldId id="269" r:id="rId10"/>
    <p:sldId id="257" r:id="rId11"/>
    <p:sldId id="259" r:id="rId12"/>
    <p:sldId id="273" r:id="rId13"/>
    <p:sldId id="281" r:id="rId14"/>
    <p:sldId id="260" r:id="rId15"/>
    <p:sldId id="261" r:id="rId16"/>
    <p:sldId id="279" r:id="rId17"/>
    <p:sldId id="280" r:id="rId18"/>
    <p:sldId id="283" r:id="rId19"/>
    <p:sldId id="272" r:id="rId20"/>
    <p:sldId id="274" r:id="rId21"/>
    <p:sldId id="262" r:id="rId22"/>
    <p:sldId id="276" r:id="rId23"/>
    <p:sldId id="263" r:id="rId24"/>
    <p:sldId id="264" r:id="rId25"/>
    <p:sldId id="271" r:id="rId26"/>
    <p:sldId id="275" r:id="rId27"/>
    <p:sldId id="277" r:id="rId28"/>
    <p:sldId id="26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A624E-0EA9-4BE9-9AB2-D56C1CE0E705}" v="1" dt="2025-09-18T15:48:31.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18FFF-9DAA-4147-A49E-D5896257FE85}"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8CA97-E3A3-4A45-B84B-5F0B73BC2B5C}" type="slidenum">
              <a:rPr lang="en-US" smtClean="0"/>
              <a:t>‹#›</a:t>
            </a:fld>
            <a:endParaRPr lang="en-US"/>
          </a:p>
        </p:txBody>
      </p:sp>
    </p:spTree>
    <p:extLst>
      <p:ext uri="{BB962C8B-B14F-4D97-AF65-F5344CB8AC3E}">
        <p14:creationId xmlns:p14="http://schemas.microsoft.com/office/powerpoint/2010/main" val="295950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https://www.mnstate.edu/about/history-traditions/</a:t>
            </a:r>
          </a:p>
        </p:txBody>
      </p:sp>
      <p:sp>
        <p:nvSpPr>
          <p:cNvPr id="4" name="Slide Number Placeholder 3"/>
          <p:cNvSpPr>
            <a:spLocks noGrp="1"/>
          </p:cNvSpPr>
          <p:nvPr>
            <p:ph type="sldNum" sz="quarter" idx="5"/>
          </p:nvPr>
        </p:nvSpPr>
        <p:spPr/>
        <p:txBody>
          <a:bodyPr/>
          <a:lstStyle/>
          <a:p>
            <a:fld id="{6CF8CA97-E3A3-4A45-B84B-5F0B73BC2B5C}" type="slidenum">
              <a:rPr lang="en-US" smtClean="0"/>
              <a:t>6</a:t>
            </a:fld>
            <a:endParaRPr lang="en-US"/>
          </a:p>
        </p:txBody>
      </p:sp>
    </p:spTree>
    <p:extLst>
      <p:ext uri="{BB962C8B-B14F-4D97-AF65-F5344CB8AC3E}">
        <p14:creationId xmlns:p14="http://schemas.microsoft.com/office/powerpoint/2010/main" val="367252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Preventing pollutants from entering a waterway is less expensive than restoring a water after it’s been polluted</a:t>
            </a:r>
          </a:p>
          <a:p>
            <a:endParaRPr lang="en-US" dirty="0"/>
          </a:p>
        </p:txBody>
      </p:sp>
      <p:sp>
        <p:nvSpPr>
          <p:cNvPr id="4" name="Slide Number Placeholder 3"/>
          <p:cNvSpPr>
            <a:spLocks noGrp="1"/>
          </p:cNvSpPr>
          <p:nvPr>
            <p:ph type="sldNum" sz="quarter" idx="5"/>
          </p:nvPr>
        </p:nvSpPr>
        <p:spPr/>
        <p:txBody>
          <a:bodyPr/>
          <a:lstStyle/>
          <a:p>
            <a:fld id="{6CF8CA97-E3A3-4A45-B84B-5F0B73BC2B5C}" type="slidenum">
              <a:rPr lang="en-US" smtClean="0"/>
              <a:t>21</a:t>
            </a:fld>
            <a:endParaRPr lang="en-US"/>
          </a:p>
        </p:txBody>
      </p:sp>
    </p:spTree>
    <p:extLst>
      <p:ext uri="{BB962C8B-B14F-4D97-AF65-F5344CB8AC3E}">
        <p14:creationId xmlns:p14="http://schemas.microsoft.com/office/powerpoint/2010/main" val="373987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https://www.lakecountyil.gov/DocumentCenter/View/3045/LessSalt-Equals-Less-Money-Clean-Water-Safe-Conditions--Tips-forEffective-Road-Salting-PDF</a:t>
            </a:r>
          </a:p>
        </p:txBody>
      </p:sp>
      <p:sp>
        <p:nvSpPr>
          <p:cNvPr id="4" name="Slide Number Placeholder 3"/>
          <p:cNvSpPr>
            <a:spLocks noGrp="1"/>
          </p:cNvSpPr>
          <p:nvPr>
            <p:ph type="sldNum" sz="quarter" idx="5"/>
          </p:nvPr>
        </p:nvSpPr>
        <p:spPr/>
        <p:txBody>
          <a:bodyPr/>
          <a:lstStyle/>
          <a:p>
            <a:fld id="{6CF8CA97-E3A3-4A45-B84B-5F0B73BC2B5C}" type="slidenum">
              <a:rPr lang="en-US" smtClean="0"/>
              <a:t>24</a:t>
            </a:fld>
            <a:endParaRPr lang="en-US"/>
          </a:p>
        </p:txBody>
      </p:sp>
    </p:spTree>
    <p:extLst>
      <p:ext uri="{BB962C8B-B14F-4D97-AF65-F5344CB8AC3E}">
        <p14:creationId xmlns:p14="http://schemas.microsoft.com/office/powerpoint/2010/main" val="201684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71812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10/22/2025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90426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10/22/2025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604481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10/22/2025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377393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10/22/2025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0064868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10/22/2025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7200129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13300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6834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92217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75358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9503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19888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45407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16456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49939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
        <p:nvSpPr>
          <p:cNvPr id="5" name="Date Placeholder 4"/>
          <p:cNvSpPr>
            <a:spLocks noGrp="1"/>
          </p:cNvSpPr>
          <p:nvPr>
            <p:ph type="dt" sz="half" idx="10"/>
          </p:nvPr>
        </p:nvSpPr>
        <p:spPr/>
        <p:txBody>
          <a:bodyPr/>
          <a:lstStyle/>
          <a:p>
            <a:fld id="{E778CE86-875F-4587-BCF6-FA054AFC0D53}" type="datetime1">
              <a:rPr lang="en-US" smtClean="0"/>
              <a:pPr/>
              <a:t>10/22/2025</a:t>
            </a:fld>
            <a:endParaRPr lang="en-US" dirty="0"/>
          </a:p>
        </p:txBody>
      </p:sp>
    </p:spTree>
    <p:extLst>
      <p:ext uri="{BB962C8B-B14F-4D97-AF65-F5344CB8AC3E}">
        <p14:creationId xmlns:p14="http://schemas.microsoft.com/office/powerpoint/2010/main" val="286652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10/22/2025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7232616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6eD29UBINq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8974-A0ED-4301-BF72-8DC149667E80}"/>
              </a:ext>
            </a:extLst>
          </p:cNvPr>
          <p:cNvSpPr>
            <a:spLocks noGrp="1"/>
          </p:cNvSpPr>
          <p:nvPr>
            <p:ph type="ctrTitle"/>
          </p:nvPr>
        </p:nvSpPr>
        <p:spPr>
          <a:xfrm>
            <a:off x="1276055" y="2350017"/>
            <a:ext cx="4775075" cy="163090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4400" b="1" dirty="0">
                <a:solidFill>
                  <a:srgbClr val="0070C0"/>
                </a:solidFill>
              </a:rPr>
              <a:t>MSUM MS4 Plan</a:t>
            </a:r>
          </a:p>
        </p:txBody>
      </p:sp>
      <p:pic>
        <p:nvPicPr>
          <p:cNvPr id="4" name="Picture 3" descr="Blurred sky and grass background">
            <a:extLst>
              <a:ext uri="{FF2B5EF4-FFF2-40B4-BE49-F238E27FC236}">
                <a16:creationId xmlns:a16="http://schemas.microsoft.com/office/drawing/2014/main" id="{F4BFA2F6-16DB-ACEA-3DAE-D53B2CB56083}"/>
              </a:ext>
            </a:extLst>
          </p:cNvPr>
          <p:cNvPicPr>
            <a:picLocks noChangeAspect="1"/>
          </p:cNvPicPr>
          <p:nvPr/>
        </p:nvPicPr>
        <p:blipFill rotWithShape="1">
          <a:blip r:embed="rId3"/>
          <a:srcRect l="2667"/>
          <a:stretch/>
        </p:blipFill>
        <p:spPr>
          <a:xfrm>
            <a:off x="20" y="10"/>
            <a:ext cx="12191979" cy="6857990"/>
          </a:xfrm>
          <a:prstGeom prst="rect">
            <a:avLst/>
          </a:prstGeom>
          <a:blipFill>
            <a:blip r:embed="rId4">
              <a:alphaModFix amt="10000"/>
            </a:blip>
            <a:tile tx="0" ty="0" sx="100000" sy="100000" flip="none" algn="tl"/>
          </a:blipFill>
        </p:spPr>
      </p:pic>
      <p:sp>
        <p:nvSpPr>
          <p:cNvPr id="6" name="Subtitle 5">
            <a:extLst>
              <a:ext uri="{FF2B5EF4-FFF2-40B4-BE49-F238E27FC236}">
                <a16:creationId xmlns:a16="http://schemas.microsoft.com/office/drawing/2014/main" id="{5578ABC0-8DFE-AC60-1B3A-9BACF1FA4048}"/>
              </a:ext>
            </a:extLst>
          </p:cNvPr>
          <p:cNvSpPr>
            <a:spLocks noGrp="1"/>
          </p:cNvSpPr>
          <p:nvPr>
            <p:ph type="subTitle" idx="1"/>
          </p:nvPr>
        </p:nvSpPr>
        <p:spPr/>
        <p:txBody>
          <a:bodyPr/>
          <a:lstStyle/>
          <a:p>
            <a:endParaRPr lang="en-US"/>
          </a:p>
        </p:txBody>
      </p:sp>
      <p:sp>
        <p:nvSpPr>
          <p:cNvPr id="3" name="Title 1">
            <a:extLst>
              <a:ext uri="{FF2B5EF4-FFF2-40B4-BE49-F238E27FC236}">
                <a16:creationId xmlns:a16="http://schemas.microsoft.com/office/drawing/2014/main" id="{789A6B21-639A-D9B8-38EF-B3B9D949E88A}"/>
              </a:ext>
            </a:extLst>
          </p:cNvPr>
          <p:cNvSpPr txBox="1">
            <a:spLocks/>
          </p:cNvSpPr>
          <p:nvPr/>
        </p:nvSpPr>
        <p:spPr>
          <a:xfrm>
            <a:off x="1428455" y="2502417"/>
            <a:ext cx="4775075" cy="16309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a:solidFill>
                  <a:srgbClr val="0070C0"/>
                </a:solidFill>
              </a:rPr>
              <a:t>MSUM MS4 Plan</a:t>
            </a:r>
            <a:endParaRPr lang="en-US" sz="4400" b="1" dirty="0">
              <a:solidFill>
                <a:srgbClr val="0070C0"/>
              </a:solidFill>
            </a:endParaRPr>
          </a:p>
        </p:txBody>
      </p:sp>
    </p:spTree>
    <p:extLst>
      <p:ext uri="{BB962C8B-B14F-4D97-AF65-F5344CB8AC3E}">
        <p14:creationId xmlns:p14="http://schemas.microsoft.com/office/powerpoint/2010/main" val="90860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C6EB00-B920-87D9-70F0-4E44C1B41ADA}"/>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Photo of Storm Drain and emblem</a:t>
            </a:r>
          </a:p>
        </p:txBody>
      </p:sp>
      <p:sp>
        <p:nvSpPr>
          <p:cNvPr id="8" name="Title 1">
            <a:extLst>
              <a:ext uri="{FF2B5EF4-FFF2-40B4-BE49-F238E27FC236}">
                <a16:creationId xmlns:a16="http://schemas.microsoft.com/office/drawing/2014/main" id="{16614A18-F642-421C-BAAE-23B22A23F311}"/>
              </a:ext>
              <a:ext uri="{C183D7F6-B498-43B3-948B-1728B52AA6E4}">
                <adec:decorative xmlns:adec="http://schemas.microsoft.com/office/drawing/2017/decorative" val="1"/>
              </a:ext>
            </a:extLst>
          </p:cNvPr>
          <p:cNvSpPr txBox="1">
            <a:spLocks/>
          </p:cNvSpPr>
          <p:nvPr/>
        </p:nvSpPr>
        <p:spPr>
          <a:xfrm>
            <a:off x="5536734" y="609600"/>
            <a:ext cx="37372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MCM I</a:t>
            </a:r>
            <a:endParaRPr lang="en-US" dirty="0"/>
          </a:p>
        </p:txBody>
      </p:sp>
      <p:pic>
        <p:nvPicPr>
          <p:cNvPr id="7" name="Picture 6" descr="A picture of a street drain with the circle logo a graphic fish and text &quot;No Dumping Drains to River&quot; or &quot;No Descargue Basura&quot;.">
            <a:extLst>
              <a:ext uri="{FF2B5EF4-FFF2-40B4-BE49-F238E27FC236}">
                <a16:creationId xmlns:a16="http://schemas.microsoft.com/office/drawing/2014/main" id="{F41F2DA1-D864-4B7B-A439-DF3692159734}"/>
              </a:ext>
            </a:extLst>
          </p:cNvPr>
          <p:cNvPicPr>
            <a:picLocks noChangeAspect="1"/>
          </p:cNvPicPr>
          <p:nvPr/>
        </p:nvPicPr>
        <p:blipFill rotWithShape="1">
          <a:blip r:embed="rId2">
            <a:extLst>
              <a:ext uri="{28A0092B-C50C-407E-A947-70E740481C1C}">
                <a14:useLocalDpi xmlns:a14="http://schemas.microsoft.com/office/drawing/2010/main" val="0"/>
              </a:ext>
            </a:extLst>
          </a:blip>
          <a:srcRect t="4661" r="-1"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4" name="Content Placeholder 3" descr="A circle logo containing a fish graphic and the text &quot;No Dumping Drains to River&quot; or &quot;No Descargue Basura&quot;.">
            <a:extLst>
              <a:ext uri="{FF2B5EF4-FFF2-40B4-BE49-F238E27FC236}">
                <a16:creationId xmlns:a16="http://schemas.microsoft.com/office/drawing/2014/main" id="{9B3FEE74-C439-471E-8A53-4FEA05A28C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3618" y="1930400"/>
            <a:ext cx="3163500" cy="3234751"/>
          </a:xfrm>
          <a:prstGeom prst="ellipse">
            <a:avLst/>
          </a:prstGeom>
          <a:ln w="190500" cap="rnd">
            <a:solidFill>
              <a:schemeClr val="accent1">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7" name="Isosceles Triangle 3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26424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Parallelogram 10">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EA11A7E-AE95-435F-87E4-8300911E075B}"/>
              </a:ext>
            </a:extLst>
          </p:cNvPr>
          <p:cNvSpPr>
            <a:spLocks noGrp="1"/>
          </p:cNvSpPr>
          <p:nvPr>
            <p:ph type="title"/>
          </p:nvPr>
        </p:nvSpPr>
        <p:spPr>
          <a:xfrm>
            <a:off x="2786047" y="609600"/>
            <a:ext cx="6487955" cy="1320800"/>
          </a:xfrm>
        </p:spPr>
        <p:txBody>
          <a:bodyPr anchor="t">
            <a:normAutofit/>
          </a:bodyPr>
          <a:lstStyle/>
          <a:p>
            <a:r>
              <a:rPr lang="en-US" dirty="0"/>
              <a:t>MCM II – Public Participation/Involvement</a:t>
            </a:r>
          </a:p>
        </p:txBody>
      </p:sp>
      <p:sp>
        <p:nvSpPr>
          <p:cNvPr id="19"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C2AA432-F7B0-4831-BBDF-A16CBBCC56C1}"/>
              </a:ext>
            </a:extLst>
          </p:cNvPr>
          <p:cNvSpPr>
            <a:spLocks noGrp="1"/>
          </p:cNvSpPr>
          <p:nvPr>
            <p:ph idx="1"/>
          </p:nvPr>
        </p:nvSpPr>
        <p:spPr>
          <a:xfrm>
            <a:off x="2786047" y="2159000"/>
            <a:ext cx="6487955" cy="3882362"/>
          </a:xfrm>
        </p:spPr>
        <p:txBody>
          <a:bodyPr>
            <a:normAutofit/>
          </a:bodyPr>
          <a:lstStyle/>
          <a:p>
            <a:r>
              <a:rPr lang="en-US" dirty="0"/>
              <a:t>Engage the public to become invested in water quality</a:t>
            </a:r>
          </a:p>
          <a:p>
            <a:pPr lvl="1"/>
            <a:r>
              <a:rPr lang="en-US" dirty="0"/>
              <a:t>Provide access to the SWPPP and related documents</a:t>
            </a:r>
          </a:p>
          <a:p>
            <a:pPr lvl="1"/>
            <a:r>
              <a:rPr lang="en-US" dirty="0"/>
              <a:t>Solicit and address public feedback on the stormwater pollution prevention program</a:t>
            </a:r>
          </a:p>
          <a:p>
            <a:r>
              <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Public notice of annual meeting</a:t>
            </a:r>
            <a:endParaRPr lang="en-US" dirty="0"/>
          </a:p>
          <a:p>
            <a:r>
              <a:rPr lang="en-US" dirty="0"/>
              <a:t>Consider public input</a:t>
            </a:r>
          </a:p>
          <a:p>
            <a:r>
              <a:rPr lang="en-US" dirty="0"/>
              <a:t>Annual campus clean-up event</a:t>
            </a:r>
          </a:p>
        </p:txBody>
      </p:sp>
      <p:sp>
        <p:nvSpPr>
          <p:cNvPr id="23"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0856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Parallelogram 10">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965D3B2-003E-482A-84C4-F62E44FA7CC4}"/>
              </a:ext>
            </a:extLst>
          </p:cNvPr>
          <p:cNvSpPr>
            <a:spLocks noGrp="1"/>
          </p:cNvSpPr>
          <p:nvPr>
            <p:ph type="title"/>
          </p:nvPr>
        </p:nvSpPr>
        <p:spPr>
          <a:xfrm>
            <a:off x="2786047" y="609600"/>
            <a:ext cx="6487955" cy="1320800"/>
          </a:xfrm>
        </p:spPr>
        <p:txBody>
          <a:bodyPr anchor="t">
            <a:normAutofit/>
          </a:bodyPr>
          <a:lstStyle/>
          <a:p>
            <a:r>
              <a:rPr lang="en-US" dirty="0"/>
              <a:t>MCM III – Illicit Discharge Detection and Elimination</a:t>
            </a:r>
          </a:p>
        </p:txBody>
      </p:sp>
      <p:sp>
        <p:nvSpPr>
          <p:cNvPr id="19"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FDA5207-E238-4C00-A0A3-B7F0D3075D13}"/>
              </a:ext>
            </a:extLst>
          </p:cNvPr>
          <p:cNvSpPr>
            <a:spLocks noGrp="1"/>
          </p:cNvSpPr>
          <p:nvPr>
            <p:ph idx="1"/>
          </p:nvPr>
        </p:nvSpPr>
        <p:spPr>
          <a:xfrm>
            <a:off x="2786047" y="2159000"/>
            <a:ext cx="6487955" cy="3882362"/>
          </a:xfrm>
        </p:spPr>
        <p:txBody>
          <a:bodyPr>
            <a:normAutofit/>
          </a:bodyPr>
          <a:lstStyle/>
          <a:p>
            <a:r>
              <a:rPr lang="en-US" dirty="0"/>
              <a:t>Detect and eliminate non-stormwater discharges to the MS4</a:t>
            </a:r>
          </a:p>
          <a:p>
            <a:r>
              <a:rPr lang="en-US" dirty="0"/>
              <a:t>Storm sewer map</a:t>
            </a:r>
          </a:p>
          <a:p>
            <a:r>
              <a:rPr lang="en-US" dirty="0"/>
              <a:t>Regulatory control program</a:t>
            </a:r>
          </a:p>
          <a:p>
            <a:r>
              <a:rPr lang="en-US" dirty="0"/>
              <a:t>Detection plan</a:t>
            </a:r>
          </a:p>
          <a:p>
            <a:r>
              <a:rPr lang="en-US" dirty="0"/>
              <a:t>Public and employee information program</a:t>
            </a:r>
          </a:p>
        </p:txBody>
      </p:sp>
      <p:sp>
        <p:nvSpPr>
          <p:cNvPr id="23"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14906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FF3C-A63F-4ACD-9C37-29AD6DA3E8E0}"/>
              </a:ext>
            </a:extLst>
          </p:cNvPr>
          <p:cNvSpPr>
            <a:spLocks noGrp="1"/>
          </p:cNvSpPr>
          <p:nvPr>
            <p:ph type="title"/>
          </p:nvPr>
        </p:nvSpPr>
        <p:spPr/>
        <p:txBody>
          <a:bodyPr/>
          <a:lstStyle/>
          <a:p>
            <a:r>
              <a:rPr lang="en-US" dirty="0"/>
              <a:t>Illicit Discharge	 </a:t>
            </a:r>
            <a:br>
              <a:rPr lang="en-US" dirty="0"/>
            </a:br>
            <a:endParaRPr lang="en-US" dirty="0"/>
          </a:p>
        </p:txBody>
      </p:sp>
      <p:sp>
        <p:nvSpPr>
          <p:cNvPr id="3" name="Content Placeholder 2">
            <a:extLst>
              <a:ext uri="{FF2B5EF4-FFF2-40B4-BE49-F238E27FC236}">
                <a16:creationId xmlns:a16="http://schemas.microsoft.com/office/drawing/2014/main" id="{95F5FC8D-273B-402F-AADB-898EEB167B77}"/>
              </a:ext>
            </a:extLst>
          </p:cNvPr>
          <p:cNvSpPr>
            <a:spLocks noGrp="1"/>
          </p:cNvSpPr>
          <p:nvPr>
            <p:ph idx="1"/>
          </p:nvPr>
        </p:nvSpPr>
        <p:spPr>
          <a:xfrm>
            <a:off x="677334" y="1704513"/>
            <a:ext cx="8670852" cy="4336849"/>
          </a:xfrm>
        </p:spPr>
        <p:txBody>
          <a:bodyPr>
            <a:normAutofit/>
          </a:bodyPr>
          <a:lstStyle/>
          <a:p>
            <a:r>
              <a:rPr lang="en-US" dirty="0"/>
              <a:t>Four Parts to EPA’s definition of an Illicit Discharge:</a:t>
            </a:r>
          </a:p>
          <a:p>
            <a:pPr>
              <a:buFont typeface="+mj-lt"/>
              <a:buAutoNum type="arabicPeriod"/>
            </a:pPr>
            <a:r>
              <a:rPr lang="en-US" dirty="0">
                <a:effectLst/>
                <a:latin typeface="Arial" panose="020B0604020202020204" pitchFamily="34" charset="0"/>
                <a:cs typeface="Arial" panose="020B0604020202020204" pitchFamily="34" charset="0"/>
              </a:rPr>
              <a:t>A storm drain that has measurable flow during dry weather containing pollutants and/or pathogens. A storm drain with measurable flow but no pollutants is a non-illicit discharge.</a:t>
            </a:r>
          </a:p>
          <a:p>
            <a:pPr>
              <a:buFont typeface="+mj-lt"/>
              <a:buAutoNum type="arabicPeriod"/>
            </a:pPr>
            <a:r>
              <a:rPr lang="en-US" dirty="0">
                <a:effectLst/>
                <a:latin typeface="Arial" panose="020B0604020202020204" pitchFamily="34" charset="0"/>
                <a:cs typeface="Arial" panose="020B0604020202020204" pitchFamily="34" charset="0"/>
              </a:rPr>
              <a:t>A discharge that has a unique frequency, composition and mode of entry into the storm drain system.</a:t>
            </a:r>
          </a:p>
          <a:p>
            <a:pPr>
              <a:buFont typeface="+mj-lt"/>
              <a:buAutoNum type="arabicPeriod"/>
            </a:pPr>
            <a:r>
              <a:rPr lang="en-US" dirty="0">
                <a:effectLst/>
                <a:latin typeface="Arial" panose="020B0604020202020204" pitchFamily="34" charset="0"/>
                <a:cs typeface="Arial" panose="020B0604020202020204" pitchFamily="34" charset="0"/>
              </a:rPr>
              <a:t>A discharge may be caused by the interaction of sewage disposal and storm drain systems.</a:t>
            </a:r>
          </a:p>
          <a:p>
            <a:pPr>
              <a:buFont typeface="+mj-lt"/>
              <a:buAutoNum type="arabicPeriod"/>
            </a:pPr>
            <a:r>
              <a:rPr lang="en-US" dirty="0">
                <a:effectLst/>
                <a:latin typeface="Arial" panose="020B0604020202020204" pitchFamily="34" charset="0"/>
                <a:cs typeface="Arial" panose="020B0604020202020204" pitchFamily="34" charset="0"/>
              </a:rPr>
              <a:t>A discharge may be produced from known source areas and operations known as “generating sites.”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60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06A-ABDA-47F7-A656-712D5A818493}"/>
              </a:ext>
            </a:extLst>
          </p:cNvPr>
          <p:cNvSpPr>
            <a:spLocks noGrp="1"/>
          </p:cNvSpPr>
          <p:nvPr>
            <p:ph type="title"/>
          </p:nvPr>
        </p:nvSpPr>
        <p:spPr>
          <a:xfrm>
            <a:off x="5536734" y="609600"/>
            <a:ext cx="3737268" cy="1320800"/>
          </a:xfrm>
        </p:spPr>
        <p:txBody>
          <a:bodyPr>
            <a:normAutofit/>
          </a:bodyPr>
          <a:lstStyle/>
          <a:p>
            <a:r>
              <a:rPr lang="en-US" dirty="0"/>
              <a:t>Illicit Discharge examples</a:t>
            </a:r>
          </a:p>
        </p:txBody>
      </p:sp>
      <p:pic>
        <p:nvPicPr>
          <p:cNvPr id="8" name="Picture 7" descr="A picture of a street storm water drain that has oil and water running into it.">
            <a:extLst>
              <a:ext uri="{FF2B5EF4-FFF2-40B4-BE49-F238E27FC236}">
                <a16:creationId xmlns:a16="http://schemas.microsoft.com/office/drawing/2014/main" id="{11083B2F-B210-4419-B010-7864C7A09B1A}"/>
              </a:ext>
            </a:extLst>
          </p:cNvPr>
          <p:cNvPicPr>
            <a:picLocks noChangeAspect="1"/>
          </p:cNvPicPr>
          <p:nvPr/>
        </p:nvPicPr>
        <p:blipFill rotWithShape="1">
          <a:blip r:embed="rId2">
            <a:extLst>
              <a:ext uri="{28A0092B-C50C-407E-A947-70E740481C1C}">
                <a14:useLocalDpi xmlns:a14="http://schemas.microsoft.com/office/drawing/2010/main" val="0"/>
              </a:ext>
            </a:extLst>
          </a:blip>
          <a:srcRect l="6468" r="3453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 name="Content Placeholder 2">
            <a:extLst>
              <a:ext uri="{FF2B5EF4-FFF2-40B4-BE49-F238E27FC236}">
                <a16:creationId xmlns:a16="http://schemas.microsoft.com/office/drawing/2014/main" id="{FBDA4A15-CBD1-4A2F-834A-7AE3FD358D6E}"/>
              </a:ext>
            </a:extLst>
          </p:cNvPr>
          <p:cNvSpPr>
            <a:spLocks noGrp="1"/>
          </p:cNvSpPr>
          <p:nvPr>
            <p:ph idx="1"/>
          </p:nvPr>
        </p:nvSpPr>
        <p:spPr>
          <a:xfrm>
            <a:off x="5209563" y="1930400"/>
            <a:ext cx="4064439" cy="3880773"/>
          </a:xfrm>
        </p:spPr>
        <p:txBody>
          <a:bodyPr>
            <a:normAutofit lnSpcReduction="10000"/>
          </a:bodyPr>
          <a:lstStyle/>
          <a:p>
            <a:pPr>
              <a:lnSpc>
                <a:spcPct val="90000"/>
              </a:lnSpc>
            </a:pPr>
            <a:r>
              <a:rPr lang="en-US" sz="1700" dirty="0"/>
              <a:t>Discharge of oil and fuel from vehicles and equipment, to include improper disposal of used products</a:t>
            </a:r>
          </a:p>
          <a:p>
            <a:pPr>
              <a:lnSpc>
                <a:spcPct val="90000"/>
              </a:lnSpc>
            </a:pPr>
            <a:r>
              <a:rPr lang="en-US" sz="1700" dirty="0"/>
              <a:t>Fertilizer, pesticides and herbicides that are misapplied or overapplied</a:t>
            </a:r>
          </a:p>
          <a:p>
            <a:pPr>
              <a:lnSpc>
                <a:spcPct val="90000"/>
              </a:lnSpc>
            </a:pPr>
            <a:r>
              <a:rPr lang="en-US" sz="1700" dirty="0"/>
              <a:t>Cooking oil and grease</a:t>
            </a:r>
          </a:p>
          <a:p>
            <a:pPr>
              <a:lnSpc>
                <a:spcPct val="90000"/>
              </a:lnSpc>
            </a:pPr>
            <a:r>
              <a:rPr lang="en-US" sz="1700" dirty="0"/>
              <a:t>Grass clippings and leaves when intentionally blown into drains</a:t>
            </a:r>
          </a:p>
          <a:p>
            <a:pPr>
              <a:lnSpc>
                <a:spcPct val="90000"/>
              </a:lnSpc>
            </a:pPr>
            <a:r>
              <a:rPr lang="en-US" sz="1700" dirty="0"/>
              <a:t>Solvents, cleaning chemicals, paints</a:t>
            </a:r>
          </a:p>
          <a:p>
            <a:pPr>
              <a:lnSpc>
                <a:spcPct val="90000"/>
              </a:lnSpc>
            </a:pPr>
            <a:r>
              <a:rPr lang="en-US" sz="1700" dirty="0"/>
              <a:t>Mismanaged/excess road salt</a:t>
            </a:r>
          </a:p>
          <a:p>
            <a:pPr>
              <a:lnSpc>
                <a:spcPct val="90000"/>
              </a:lnSpc>
            </a:pPr>
            <a:r>
              <a:rPr lang="en-US" sz="1700" dirty="0"/>
              <a:t>Sediment</a:t>
            </a:r>
          </a:p>
          <a:p>
            <a:pPr>
              <a:lnSpc>
                <a:spcPct val="90000"/>
              </a:lnSpc>
            </a:pPr>
            <a:r>
              <a:rPr lang="en-US" sz="1700" dirty="0"/>
              <a:t>Nonresidential vehicle wash water</a:t>
            </a:r>
          </a:p>
          <a:p>
            <a:pPr>
              <a:lnSpc>
                <a:spcPct val="90000"/>
              </a:lnSpc>
            </a:pPr>
            <a:r>
              <a:rPr lang="en-US" sz="1700" dirty="0"/>
              <a:t>Septic/sanitary sewer discharges</a:t>
            </a:r>
          </a:p>
          <a:p>
            <a:pPr>
              <a:lnSpc>
                <a:spcPct val="90000"/>
              </a:lnSpc>
            </a:pPr>
            <a:endParaRPr lang="en-US" sz="1500" dirty="0"/>
          </a:p>
        </p:txBody>
      </p:sp>
      <p:sp>
        <p:nvSpPr>
          <p:cNvPr id="13" name="Isosceles Triangle 1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27300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453F2E-2385-5000-E46E-2BF98401F572}"/>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Storm Water Runoff Graphic</a:t>
            </a:r>
          </a:p>
        </p:txBody>
      </p:sp>
      <p:pic>
        <p:nvPicPr>
          <p:cNvPr id="5" name="Content Placeholder 4" descr="A graphic of a residential area with two houses and two cars, three people and a dog, plus the storm water drainage system. It is depicting what happens when it rains and creates lawn runoff, fertilizer, pet waste, motor oil, street runoff into the storm water drainage system.">
            <a:extLst>
              <a:ext uri="{FF2B5EF4-FFF2-40B4-BE49-F238E27FC236}">
                <a16:creationId xmlns:a16="http://schemas.microsoft.com/office/drawing/2014/main" id="{B7C72D0A-4864-4891-9C19-20EB02A089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683" y="449294"/>
            <a:ext cx="5959411" cy="595941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1191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0" name="Straight Connector 5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Isosceles Triangle 6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Isosceles Triangle 6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Isosceles Triangle 6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1" name="Rectangle 7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4" name="Straight Connector 7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Isosceles Triangle 7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Isosceles Triangle 8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Isosceles Triangle 8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84" name="Rectangle 8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583C79A3-D9E0-4563-9F8C-C77895BB3B4E}"/>
              </a:ext>
            </a:extLst>
          </p:cNvPr>
          <p:cNvSpPr txBox="1">
            <a:spLocks noGrp="1"/>
          </p:cNvSpPr>
          <p:nvPr>
            <p:ph type="title" idx="4294967295"/>
          </p:nvPr>
        </p:nvSpPr>
        <p:spPr>
          <a:xfrm>
            <a:off x="473964" y="4681231"/>
            <a:ext cx="471468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75000"/>
                  </a:schemeClr>
                </a:solidFill>
                <a:effectLst/>
                <a:uLnTx/>
                <a:uFillTx/>
                <a:latin typeface="+mn-lt"/>
                <a:ea typeface="+mn-ea"/>
                <a:cs typeface="+mn-cs"/>
              </a:rPr>
              <a:t>MSUM Storm Sewer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pic>
        <p:nvPicPr>
          <p:cNvPr id="9" name="Content Placeholder 8" descr="A graphic containing a map of the MSUM campus with the MSUM Storm Sewer System.">
            <a:extLst>
              <a:ext uri="{FF2B5EF4-FFF2-40B4-BE49-F238E27FC236}">
                <a16:creationId xmlns:a16="http://schemas.microsoft.com/office/drawing/2014/main" id="{1C619198-2727-4DE2-A452-B2FB90E85B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3010"/>
          <a:stretch/>
        </p:blipFill>
        <p:spPr>
          <a:xfrm>
            <a:off x="573329" y="602602"/>
            <a:ext cx="11045342" cy="380181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61BCFD7-DD1F-44A2-A88D-3D20BF87B691}"/>
              </a:ext>
              <a:ext uri="{C183D7F6-B498-43B3-948B-1728B52AA6E4}">
                <adec:decorative xmlns:adec="http://schemas.microsoft.com/office/drawing/2017/decorative" val="1"/>
              </a:ext>
            </a:extLst>
          </p:cNvPr>
          <p:cNvPicPr>
            <a:picLocks noChangeAspect="1"/>
          </p:cNvPicPr>
          <p:nvPr/>
        </p:nvPicPr>
        <p:blipFill rotWithShape="1">
          <a:blip r:embed="rId3"/>
          <a:srcRect l="1093" t="78913" r="53140" b="14053"/>
          <a:stretch/>
        </p:blipFill>
        <p:spPr>
          <a:xfrm>
            <a:off x="2191266" y="5985755"/>
            <a:ext cx="1362268" cy="269644"/>
          </a:xfrm>
          <a:prstGeom prst="rect">
            <a:avLst/>
          </a:prstGeom>
        </p:spPr>
      </p:pic>
      <p:pic>
        <p:nvPicPr>
          <p:cNvPr id="7" name="Picture 6">
            <a:extLst>
              <a:ext uri="{FF2B5EF4-FFF2-40B4-BE49-F238E27FC236}">
                <a16:creationId xmlns:a16="http://schemas.microsoft.com/office/drawing/2014/main" id="{9055AB95-29C5-4266-BF88-C22EB9B702E7}"/>
              </a:ext>
              <a:ext uri="{C183D7F6-B498-43B3-948B-1728B52AA6E4}">
                <adec:decorative xmlns:adec="http://schemas.microsoft.com/office/drawing/2017/decorative" val="1"/>
              </a:ext>
            </a:extLst>
          </p:cNvPr>
          <p:cNvPicPr>
            <a:picLocks noChangeAspect="1"/>
          </p:cNvPicPr>
          <p:nvPr/>
        </p:nvPicPr>
        <p:blipFill rotWithShape="1">
          <a:blip r:embed="rId3"/>
          <a:srcRect t="26021" r="46722" b="54462"/>
          <a:stretch/>
        </p:blipFill>
        <p:spPr>
          <a:xfrm>
            <a:off x="2135062" y="5284921"/>
            <a:ext cx="1678178" cy="700833"/>
          </a:xfrm>
          <a:prstGeom prst="rect">
            <a:avLst/>
          </a:prstGeom>
        </p:spPr>
      </p:pic>
      <p:pic>
        <p:nvPicPr>
          <p:cNvPr id="11" name="Picture 10">
            <a:extLst>
              <a:ext uri="{FF2B5EF4-FFF2-40B4-BE49-F238E27FC236}">
                <a16:creationId xmlns:a16="http://schemas.microsoft.com/office/drawing/2014/main" id="{17866490-7727-4EC3-BCAF-EFD1E13EF348}"/>
              </a:ext>
              <a:ext uri="{C183D7F6-B498-43B3-948B-1728B52AA6E4}">
                <adec:decorative xmlns:adec="http://schemas.microsoft.com/office/drawing/2017/decorative" val="1"/>
              </a:ext>
            </a:extLst>
          </p:cNvPr>
          <p:cNvPicPr>
            <a:picLocks noChangeAspect="1"/>
          </p:cNvPicPr>
          <p:nvPr/>
        </p:nvPicPr>
        <p:blipFill rotWithShape="1">
          <a:blip r:embed="rId3"/>
          <a:srcRect l="6872" r="41405" b="73522"/>
          <a:stretch/>
        </p:blipFill>
        <p:spPr>
          <a:xfrm>
            <a:off x="716253" y="5264945"/>
            <a:ext cx="1541993" cy="950807"/>
          </a:xfrm>
          <a:prstGeom prst="rect">
            <a:avLst/>
          </a:prstGeom>
        </p:spPr>
      </p:pic>
    </p:spTree>
    <p:extLst>
      <p:ext uri="{BB962C8B-B14F-4D97-AF65-F5344CB8AC3E}">
        <p14:creationId xmlns:p14="http://schemas.microsoft.com/office/powerpoint/2010/main" val="1349362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Rectangle 24">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35">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8" name="Rectangle 37">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89EDD-B902-445C-698F-AB9A17C84809}"/>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Map and Picture of the East side of MSUM Campus and a holding water area.</a:t>
            </a:r>
          </a:p>
        </p:txBody>
      </p:sp>
      <p:pic>
        <p:nvPicPr>
          <p:cNvPr id="6" name="Content Placeholder 5" descr="A picture containing map, aerial photography, bird's-eye view, urban design">
            <a:extLst>
              <a:ext uri="{FF2B5EF4-FFF2-40B4-BE49-F238E27FC236}">
                <a16:creationId xmlns:a16="http://schemas.microsoft.com/office/drawing/2014/main" id="{B39D321D-833C-4D53-B2D2-AF194E23C65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43775" y="1026121"/>
            <a:ext cx="6077466" cy="4797289"/>
          </a:xfrm>
          <a:prstGeom prst="rect">
            <a:avLst/>
          </a:prstGeom>
          <a:ln>
            <a:noFill/>
          </a:ln>
          <a:effectLst>
            <a:outerShdw blurRad="292100" dist="139700" dir="2700000" algn="tl" rotWithShape="0">
              <a:srgbClr val="333333">
                <a:alpha val="65000"/>
              </a:srgbClr>
            </a:outerShdw>
          </a:effectLst>
        </p:spPr>
      </p:pic>
      <p:pic>
        <p:nvPicPr>
          <p:cNvPr id="8" name="Content Placeholder 7" descr="Stormwater Detention Pond &#10;">
            <a:extLst>
              <a:ext uri="{FF2B5EF4-FFF2-40B4-BE49-F238E27FC236}">
                <a16:creationId xmlns:a16="http://schemas.microsoft.com/office/drawing/2014/main" id="{1A50B1E8-CBAF-4189-9BCF-2AFBF77A0FB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593668" y="1350226"/>
            <a:ext cx="5554689" cy="4166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7026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Parallelogram 10">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E8E43AA-4370-4E12-8528-78942B013D05}"/>
              </a:ext>
            </a:extLst>
          </p:cNvPr>
          <p:cNvSpPr>
            <a:spLocks noGrp="1"/>
          </p:cNvSpPr>
          <p:nvPr>
            <p:ph type="title"/>
          </p:nvPr>
        </p:nvSpPr>
        <p:spPr>
          <a:xfrm>
            <a:off x="2786047" y="609600"/>
            <a:ext cx="6487955" cy="1320800"/>
          </a:xfrm>
        </p:spPr>
        <p:txBody>
          <a:bodyPr anchor="t">
            <a:normAutofit/>
          </a:bodyPr>
          <a:lstStyle/>
          <a:p>
            <a:r>
              <a:rPr lang="en-US" dirty="0"/>
              <a:t>MCM IV – Construction Site Storm water run-off control</a:t>
            </a:r>
          </a:p>
        </p:txBody>
      </p:sp>
      <p:sp>
        <p:nvSpPr>
          <p:cNvPr id="19"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9C8C81C-2837-4608-8515-3C8645C76ECE}"/>
              </a:ext>
            </a:extLst>
          </p:cNvPr>
          <p:cNvSpPr>
            <a:spLocks noGrp="1"/>
          </p:cNvSpPr>
          <p:nvPr>
            <p:ph idx="1"/>
          </p:nvPr>
        </p:nvSpPr>
        <p:spPr>
          <a:xfrm>
            <a:off x="2786047" y="2159000"/>
            <a:ext cx="6487955" cy="3882362"/>
          </a:xfrm>
        </p:spPr>
        <p:txBody>
          <a:bodyPr>
            <a:normAutofit/>
          </a:bodyPr>
          <a:lstStyle/>
          <a:p>
            <a:r>
              <a:rPr lang="en-US" dirty="0"/>
              <a:t>Construction site erosion and sediment control best management practices (BMPs)</a:t>
            </a:r>
          </a:p>
          <a:p>
            <a:r>
              <a:rPr lang="en-US" dirty="0"/>
              <a:t>Waste control BMPs</a:t>
            </a:r>
          </a:p>
          <a:p>
            <a:r>
              <a:rPr lang="en-US" dirty="0"/>
              <a:t>Site plan reviews</a:t>
            </a:r>
          </a:p>
          <a:p>
            <a:r>
              <a:rPr lang="en-US" dirty="0"/>
              <a:t>Procedure for complaints of storm water non-compliance </a:t>
            </a:r>
          </a:p>
          <a:p>
            <a:r>
              <a:rPr lang="en-US" dirty="0"/>
              <a:t>Site inspection and enforcement</a:t>
            </a:r>
          </a:p>
        </p:txBody>
      </p:sp>
      <p:sp>
        <p:nvSpPr>
          <p:cNvPr id="23"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766085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A352-C463-4EFE-B1DD-11B58532BEBB}"/>
              </a:ext>
            </a:extLst>
          </p:cNvPr>
          <p:cNvSpPr>
            <a:spLocks noGrp="1"/>
          </p:cNvSpPr>
          <p:nvPr>
            <p:ph type="title"/>
          </p:nvPr>
        </p:nvSpPr>
        <p:spPr>
          <a:xfrm>
            <a:off x="5536734" y="609600"/>
            <a:ext cx="3737268" cy="1320800"/>
          </a:xfrm>
        </p:spPr>
        <p:txBody>
          <a:bodyPr>
            <a:normAutofit/>
          </a:bodyPr>
          <a:lstStyle/>
          <a:p>
            <a:r>
              <a:rPr lang="en-US" dirty="0"/>
              <a:t>MCM IV</a:t>
            </a:r>
          </a:p>
        </p:txBody>
      </p:sp>
      <p:pic>
        <p:nvPicPr>
          <p:cNvPr id="8" name="Content Placeholder 7" descr="An outdoor picture of the MSUM Student Union that has a fence and construction equipment next to it. It also shows the storm drain next to this construction.">
            <a:extLst>
              <a:ext uri="{FF2B5EF4-FFF2-40B4-BE49-F238E27FC236}">
                <a16:creationId xmlns:a16="http://schemas.microsoft.com/office/drawing/2014/main" id="{D3288339-000E-441C-898A-13D9C8EF9543}"/>
              </a:ext>
            </a:extLst>
          </p:cNvPr>
          <p:cNvPicPr>
            <a:picLocks noChangeAspect="1"/>
          </p:cNvPicPr>
          <p:nvPr/>
        </p:nvPicPr>
        <p:blipFill rotWithShape="1">
          <a:blip r:embed="rId2">
            <a:extLst>
              <a:ext uri="{28A0092B-C50C-407E-A947-70E740481C1C}">
                <a14:useLocalDpi xmlns:a14="http://schemas.microsoft.com/office/drawing/2010/main" val="0"/>
              </a:ext>
            </a:extLst>
          </a:blip>
          <a:srcRect t="3964" r="-1" b="69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Content Placeholder 11">
            <a:extLst>
              <a:ext uri="{FF2B5EF4-FFF2-40B4-BE49-F238E27FC236}">
                <a16:creationId xmlns:a16="http://schemas.microsoft.com/office/drawing/2014/main" id="{73A7CAA2-1D77-1D5A-C9E1-F00F5ADA2DD4}"/>
              </a:ext>
            </a:extLst>
          </p:cNvPr>
          <p:cNvSpPr>
            <a:spLocks noGrp="1"/>
          </p:cNvSpPr>
          <p:nvPr>
            <p:ph idx="1"/>
          </p:nvPr>
        </p:nvSpPr>
        <p:spPr>
          <a:xfrm>
            <a:off x="5209563" y="2160589"/>
            <a:ext cx="4064439" cy="3880773"/>
          </a:xfrm>
        </p:spPr>
        <p:txBody>
          <a:bodyPr>
            <a:normAutofit/>
          </a:bodyPr>
          <a:lstStyle/>
          <a:p>
            <a:r>
              <a:rPr lang="en-US" dirty="0"/>
              <a:t>Control sediment and pollutants from entering the MS4</a:t>
            </a:r>
          </a:p>
        </p:txBody>
      </p:sp>
      <p:sp>
        <p:nvSpPr>
          <p:cNvPr id="15" name="Isosceles Triangle 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24636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D25C90A-CEF1-4769-9D8E-0395F933AB52}"/>
              </a:ext>
            </a:extLst>
          </p:cNvPr>
          <p:cNvSpPr txBox="1">
            <a:spLocks noGrp="1"/>
          </p:cNvSpPr>
          <p:nvPr>
            <p:ph type="title" idx="4294967295"/>
          </p:nvPr>
        </p:nvSpPr>
        <p:spPr>
          <a:xfrm>
            <a:off x="5037623" y="1037768"/>
            <a:ext cx="342279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FCBEF"/>
                </a:solidFill>
                <a:effectLst/>
                <a:uLnTx/>
                <a:uFillTx/>
                <a:latin typeface="Trebuchet MS" panose="020B0603020202020204"/>
                <a:ea typeface="+mj-ea"/>
                <a:cs typeface="+mj-cs"/>
              </a:rPr>
              <a:t>Stormwater</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Content Placeholder 4" descr="A picture containing text and graphics about being careful about what goes down our storm drains.">
            <a:extLst>
              <a:ext uri="{FF2B5EF4-FFF2-40B4-BE49-F238E27FC236}">
                <a16:creationId xmlns:a16="http://schemas.microsoft.com/office/drawing/2014/main" id="{C8DB7A44-3ECB-4F79-AF6A-E298ED5F82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6617" y="480060"/>
            <a:ext cx="2830980" cy="5897880"/>
          </a:xfrm>
          <a:prstGeom prst="rect">
            <a:avLst/>
          </a:prstGeom>
        </p:spPr>
      </p:pic>
      <p:sp>
        <p:nvSpPr>
          <p:cNvPr id="34" name="TextBox 33">
            <a:extLst>
              <a:ext uri="{FF2B5EF4-FFF2-40B4-BE49-F238E27FC236}">
                <a16:creationId xmlns:a16="http://schemas.microsoft.com/office/drawing/2014/main" id="{D21385C4-6262-49B9-B87F-CA7C5C0E380D}"/>
              </a:ext>
            </a:extLst>
          </p:cNvPr>
          <p:cNvSpPr txBox="1"/>
          <p:nvPr/>
        </p:nvSpPr>
        <p:spPr>
          <a:xfrm>
            <a:off x="4665463" y="1840994"/>
            <a:ext cx="6098796" cy="4185761"/>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Rain and snow melt run over the many hard surfaces in urbanized areas</a:t>
            </a:r>
          </a:p>
          <a:p>
            <a:pPr marL="800100" lvl="1" indent="-342900">
              <a:spcBef>
                <a:spcPts val="1000"/>
              </a:spcBef>
              <a:buClr>
                <a:srgbClr val="5FCBEF"/>
              </a:buClr>
              <a:buSzPct val="80000"/>
              <a:buFont typeface="Wingdings 3" charset="2"/>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Roads, sidewalks, driveways, parking lots, roof tops, etc.</a:t>
            </a:r>
            <a:endParaRPr lang="en-US" dirty="0">
              <a:solidFill>
                <a:prstClr val="black">
                  <a:lumMod val="75000"/>
                  <a:lumOff val="25000"/>
                </a:prstClr>
              </a:solidFill>
              <a:latin typeface="Trebuchet MS" panose="020B0603020202020204"/>
            </a:endParaRPr>
          </a:p>
          <a:p>
            <a:pPr marL="342900" indent="-342900">
              <a:spcBef>
                <a:spcPts val="1000"/>
              </a:spcBef>
              <a:buClr>
                <a:srgbClr val="5FCBEF"/>
              </a:buClr>
              <a:buSzPct val="80000"/>
              <a:buFont typeface="Wingdings 3" charset="2"/>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Picking up pollutants and carry them into storm drains</a:t>
            </a:r>
          </a:p>
          <a:p>
            <a:pPr marL="800100" lvl="1" indent="-342900">
              <a:spcBef>
                <a:spcPts val="1000"/>
              </a:spcBef>
              <a:buClr>
                <a:srgbClr val="5FCBEF"/>
              </a:buClr>
              <a:buSzPct val="80000"/>
              <a:buFont typeface="Wingdings 3" charset="2"/>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Pesticides</a:t>
            </a:r>
            <a:r>
              <a:rPr lang="en-US" dirty="0">
                <a:solidFill>
                  <a:prstClr val="black">
                    <a:lumMod val="75000"/>
                    <a:lumOff val="25000"/>
                  </a:prstClr>
                </a:solidFill>
                <a:latin typeface="Trebuchet MS" panose="020B0603020202020204"/>
              </a:rPr>
              <a:t>, fertilizers, oils, metals, road salt, sediment, trash, etc.</a:t>
            </a:r>
          </a:p>
          <a:p>
            <a:pPr marL="342900" indent="-342900">
              <a:spcBef>
                <a:spcPts val="1000"/>
              </a:spcBef>
              <a:buClr>
                <a:srgbClr val="5FCBEF"/>
              </a:buClr>
              <a:buSzPct val="80000"/>
              <a:buFont typeface="Wingdings 3" charset="2"/>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Storm drains discharge directly </a:t>
            </a:r>
            <a:r>
              <a:rPr lang="en-US" dirty="0">
                <a:solidFill>
                  <a:prstClr val="black">
                    <a:lumMod val="75000"/>
                    <a:lumOff val="25000"/>
                  </a:prstClr>
                </a:solidFill>
                <a:latin typeface="Trebuchet MS" panose="020B0603020202020204"/>
              </a:rPr>
              <a:t>into</a:t>
            </a:r>
          </a:p>
          <a:p>
            <a:pPr marL="800100" lvl="1" indent="-342900">
              <a:spcBef>
                <a:spcPts val="1000"/>
              </a:spcBef>
              <a:buClr>
                <a:srgbClr val="5FCBEF"/>
              </a:buClr>
              <a:buSzPct val="80000"/>
              <a:buFont typeface="Wingdings 3" charset="2"/>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Lakes, rivers,</a:t>
            </a:r>
            <a:r>
              <a:rPr lang="en-US" dirty="0">
                <a:solidFill>
                  <a:prstClr val="black">
                    <a:lumMod val="75000"/>
                    <a:lumOff val="25000"/>
                  </a:prstClr>
                </a:solidFill>
                <a:latin typeface="Trebuchet MS" panose="020B0603020202020204"/>
              </a:rPr>
              <a:t> streams, and wetlands</a:t>
            </a:r>
          </a:p>
          <a:p>
            <a:pPr marL="342900" indent="-342900">
              <a:spcBef>
                <a:spcPts val="1000"/>
              </a:spcBef>
              <a:buClr>
                <a:srgbClr val="5FCBEF"/>
              </a:buClr>
              <a:buSzPct val="80000"/>
              <a:buFont typeface="Wingdings 3" charset="2"/>
              <a:buChar char=""/>
              <a:defRPr/>
            </a:pPr>
            <a:r>
              <a:rPr kumimoji="0" lang="en-US"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Stormwater runoff is not treated and is a leading source of water pollution</a:t>
            </a:r>
          </a:p>
        </p:txBody>
      </p:sp>
    </p:spTree>
    <p:extLst>
      <p:ext uri="{BB962C8B-B14F-4D97-AF65-F5344CB8AC3E}">
        <p14:creationId xmlns:p14="http://schemas.microsoft.com/office/powerpoint/2010/main" val="400437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Parallelogram 10">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6E1FC36-EDC1-4331-9545-40E6898E333B}"/>
              </a:ext>
            </a:extLst>
          </p:cNvPr>
          <p:cNvSpPr>
            <a:spLocks noGrp="1"/>
          </p:cNvSpPr>
          <p:nvPr>
            <p:ph type="title"/>
          </p:nvPr>
        </p:nvSpPr>
        <p:spPr>
          <a:xfrm>
            <a:off x="2786047" y="609600"/>
            <a:ext cx="6487955" cy="1320800"/>
          </a:xfrm>
        </p:spPr>
        <p:txBody>
          <a:bodyPr anchor="t">
            <a:normAutofit/>
          </a:bodyPr>
          <a:lstStyle/>
          <a:p>
            <a:r>
              <a:rPr lang="en-US" dirty="0"/>
              <a:t>MCM V – Post Construction Site Run-off Control</a:t>
            </a:r>
          </a:p>
        </p:txBody>
      </p:sp>
      <p:sp>
        <p:nvSpPr>
          <p:cNvPr id="19"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3C3415F-BF76-41DB-8789-B1337CFB1F4C}"/>
              </a:ext>
            </a:extLst>
          </p:cNvPr>
          <p:cNvSpPr>
            <a:spLocks noGrp="1"/>
          </p:cNvSpPr>
          <p:nvPr>
            <p:ph idx="1"/>
          </p:nvPr>
        </p:nvSpPr>
        <p:spPr>
          <a:xfrm>
            <a:off x="2786047" y="2159000"/>
            <a:ext cx="6487955" cy="3882362"/>
          </a:xfrm>
        </p:spPr>
        <p:txBody>
          <a:bodyPr>
            <a:normAutofit/>
          </a:bodyPr>
          <a:lstStyle/>
          <a:p>
            <a:r>
              <a:rPr lang="en-US" dirty="0"/>
              <a:t>How stormwater is managed after a construction project is complete</a:t>
            </a:r>
          </a:p>
          <a:p>
            <a:r>
              <a:rPr lang="en-US" dirty="0"/>
              <a:t>Permittees must have a plan for stormwater runoff long term</a:t>
            </a:r>
          </a:p>
          <a:p>
            <a:r>
              <a:rPr lang="en-US" dirty="0"/>
              <a:t>Development of structural and non-structural storm water BMPs</a:t>
            </a:r>
          </a:p>
          <a:p>
            <a:pPr lvl="1"/>
            <a:r>
              <a:rPr lang="en-US" dirty="0"/>
              <a:t>Maintain BMP’s indefinitely </a:t>
            </a:r>
          </a:p>
          <a:p>
            <a:r>
              <a:rPr lang="en-US" dirty="0"/>
              <a:t>Regulatory mechanisms for compliance</a:t>
            </a:r>
          </a:p>
          <a:p>
            <a:pPr marL="0" indent="0">
              <a:buNone/>
            </a:pPr>
            <a:endParaRPr lang="en-US" dirty="0"/>
          </a:p>
        </p:txBody>
      </p:sp>
      <p:sp>
        <p:nvSpPr>
          <p:cNvPr id="23"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38181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Isosceles Triangle 8">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Parallelogram 10">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12">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4">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6FC43B4-E9D4-4F72-B570-545285CCD250}"/>
              </a:ext>
            </a:extLst>
          </p:cNvPr>
          <p:cNvSpPr>
            <a:spLocks noGrp="1"/>
          </p:cNvSpPr>
          <p:nvPr>
            <p:ph type="title"/>
          </p:nvPr>
        </p:nvSpPr>
        <p:spPr>
          <a:xfrm>
            <a:off x="2786047" y="609600"/>
            <a:ext cx="6487955" cy="1320800"/>
          </a:xfrm>
        </p:spPr>
        <p:txBody>
          <a:bodyPr anchor="t">
            <a:normAutofit/>
          </a:bodyPr>
          <a:lstStyle/>
          <a:p>
            <a:r>
              <a:rPr lang="en-US" sz="3300"/>
              <a:t>MCM VI – Pollution Prevention/Good Housekeeping</a:t>
            </a:r>
          </a:p>
        </p:txBody>
      </p:sp>
      <p:sp>
        <p:nvSpPr>
          <p:cNvPr id="34"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20">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1A857F4-D0F8-4D07-B392-4A0689F7C2A6}"/>
              </a:ext>
            </a:extLst>
          </p:cNvPr>
          <p:cNvSpPr>
            <a:spLocks noGrp="1"/>
          </p:cNvSpPr>
          <p:nvPr>
            <p:ph idx="1"/>
          </p:nvPr>
        </p:nvSpPr>
        <p:spPr>
          <a:xfrm>
            <a:off x="2786047" y="2159000"/>
            <a:ext cx="6487955" cy="3882362"/>
          </a:xfrm>
        </p:spPr>
        <p:txBody>
          <a:bodyPr>
            <a:normAutofit/>
          </a:bodyPr>
          <a:lstStyle/>
          <a:p>
            <a:r>
              <a:rPr lang="en-US" dirty="0"/>
              <a:t>Programs should focus on preventing pollution before it happens</a:t>
            </a:r>
          </a:p>
          <a:p>
            <a:r>
              <a:rPr lang="en-US" dirty="0"/>
              <a:t>Maintenance program</a:t>
            </a:r>
          </a:p>
          <a:p>
            <a:pPr lvl="1"/>
            <a:r>
              <a:rPr lang="en-US" dirty="0"/>
              <a:t>Campus vehicle, landscaping, and building maintenance </a:t>
            </a:r>
          </a:p>
          <a:p>
            <a:r>
              <a:rPr lang="en-US" dirty="0"/>
              <a:t>Street sweeping</a:t>
            </a:r>
          </a:p>
          <a:p>
            <a:r>
              <a:rPr lang="en-US" dirty="0"/>
              <a:t>Annual inspections</a:t>
            </a:r>
          </a:p>
          <a:p>
            <a:r>
              <a:rPr lang="en-US" dirty="0"/>
              <a:t>Record keeping</a:t>
            </a:r>
          </a:p>
          <a:p>
            <a:r>
              <a:rPr lang="en-US" dirty="0"/>
              <a:t>Annual Report</a:t>
            </a:r>
          </a:p>
        </p:txBody>
      </p:sp>
      <p:sp>
        <p:nvSpPr>
          <p:cNvPr id="36"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984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6515-2963-4E3E-9D38-0EAEC820129D}"/>
              </a:ext>
            </a:extLst>
          </p:cNvPr>
          <p:cNvSpPr>
            <a:spLocks noGrp="1"/>
          </p:cNvSpPr>
          <p:nvPr>
            <p:ph type="title"/>
          </p:nvPr>
        </p:nvSpPr>
        <p:spPr/>
        <p:txBody>
          <a:bodyPr/>
          <a:lstStyle/>
          <a:p>
            <a:r>
              <a:rPr lang="en-US" dirty="0"/>
              <a:t>MCM VI </a:t>
            </a:r>
          </a:p>
        </p:txBody>
      </p:sp>
      <p:sp>
        <p:nvSpPr>
          <p:cNvPr id="3" name="Content Placeholder 2">
            <a:extLst>
              <a:ext uri="{FF2B5EF4-FFF2-40B4-BE49-F238E27FC236}">
                <a16:creationId xmlns:a16="http://schemas.microsoft.com/office/drawing/2014/main" id="{873981CC-366E-4F03-9AAC-A2E9F14BF364}"/>
              </a:ext>
            </a:extLst>
          </p:cNvPr>
          <p:cNvSpPr>
            <a:spLocks noGrp="1"/>
          </p:cNvSpPr>
          <p:nvPr>
            <p:ph idx="1"/>
          </p:nvPr>
        </p:nvSpPr>
        <p:spPr/>
        <p:txBody>
          <a:bodyPr/>
          <a:lstStyle/>
          <a:p>
            <a:r>
              <a:rPr lang="en-US" dirty="0"/>
              <a:t>Prevent pollution to stormwater from campus operations</a:t>
            </a:r>
          </a:p>
          <a:p>
            <a:r>
              <a:rPr lang="en-US" dirty="0"/>
              <a:t>Address sources of pollution</a:t>
            </a:r>
          </a:p>
          <a:p>
            <a:r>
              <a:rPr lang="en-US" dirty="0"/>
              <a:t>Assess stormwater ponds</a:t>
            </a:r>
          </a:p>
          <a:p>
            <a:r>
              <a:rPr lang="en-US" dirty="0"/>
              <a:t>Inspect and maintain outfalls, ponds, BMPs, and facilities</a:t>
            </a:r>
          </a:p>
          <a:p>
            <a:r>
              <a:rPr lang="en-US" dirty="0"/>
              <a:t>Train employees</a:t>
            </a:r>
          </a:p>
          <a:p>
            <a:pPr lvl="1"/>
            <a:r>
              <a:rPr lang="en-US" dirty="0">
                <a:hlinkClick r:id="rId2"/>
              </a:rPr>
              <a:t>MCM 6 Training</a:t>
            </a:r>
            <a:endParaRPr lang="en-US" dirty="0"/>
          </a:p>
        </p:txBody>
      </p:sp>
    </p:spTree>
    <p:extLst>
      <p:ext uri="{BB962C8B-B14F-4D97-AF65-F5344CB8AC3E}">
        <p14:creationId xmlns:p14="http://schemas.microsoft.com/office/powerpoint/2010/main" val="434517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Parallelogram 12">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8F2A93A-25F8-46E1-9F60-A857D9A82DAD}"/>
              </a:ext>
            </a:extLst>
          </p:cNvPr>
          <p:cNvSpPr>
            <a:spLocks noGrp="1"/>
          </p:cNvSpPr>
          <p:nvPr>
            <p:ph type="title"/>
          </p:nvPr>
        </p:nvSpPr>
        <p:spPr>
          <a:xfrm>
            <a:off x="2786047" y="609600"/>
            <a:ext cx="6487955" cy="1320800"/>
          </a:xfrm>
        </p:spPr>
        <p:txBody>
          <a:bodyPr anchor="t">
            <a:normAutofit/>
          </a:bodyPr>
          <a:lstStyle/>
          <a:p>
            <a:r>
              <a:rPr lang="en-US"/>
              <a:t>Smart Salting	</a:t>
            </a:r>
            <a:endParaRPr lang="en-US" dirty="0"/>
          </a:p>
        </p:txBody>
      </p:sp>
      <p:sp>
        <p:nvSpPr>
          <p:cNvPr id="21"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F7AF564-B590-43AF-BD2F-0C74A38362A3}"/>
              </a:ext>
            </a:extLst>
          </p:cNvPr>
          <p:cNvSpPr>
            <a:spLocks noGrp="1"/>
          </p:cNvSpPr>
          <p:nvPr>
            <p:ph idx="1"/>
          </p:nvPr>
        </p:nvSpPr>
        <p:spPr>
          <a:xfrm>
            <a:off x="2786047" y="2159000"/>
            <a:ext cx="6487955" cy="3882362"/>
          </a:xfrm>
        </p:spPr>
        <p:txBody>
          <a:bodyPr>
            <a:normAutofit/>
          </a:bodyPr>
          <a:lstStyle/>
          <a:p>
            <a:r>
              <a:rPr lang="en-US" dirty="0"/>
              <a:t>Stormwater can carry salt used to clear snow and ice from sidewalks and parking lots</a:t>
            </a:r>
          </a:p>
          <a:p>
            <a:r>
              <a:rPr lang="en-US" dirty="0"/>
              <a:t>Salt helps keep surfaces free from ice but can have a negative effect on the environment</a:t>
            </a:r>
          </a:p>
          <a:p>
            <a:r>
              <a:rPr lang="en-US" dirty="0"/>
              <a:t>One tsp. of salt contaminates 5 gallons of water – chloride does not degrade</a:t>
            </a:r>
          </a:p>
          <a:p>
            <a:r>
              <a:rPr lang="en-US" dirty="0"/>
              <a:t>Salt causes damage to infrastructure - sidewalks, roads, and vehicles</a:t>
            </a:r>
          </a:p>
          <a:p>
            <a:r>
              <a:rPr lang="en-US" dirty="0"/>
              <a:t>Damages both aquatic and terrestrial plants, landscaped areas, and water bodies</a:t>
            </a:r>
          </a:p>
        </p:txBody>
      </p:sp>
      <p:sp>
        <p:nvSpPr>
          <p:cNvPr id="25"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9104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0505-8780-49FE-8693-A22F42A73874}"/>
              </a:ext>
            </a:extLst>
          </p:cNvPr>
          <p:cNvSpPr>
            <a:spLocks noGrp="1"/>
          </p:cNvSpPr>
          <p:nvPr>
            <p:ph type="title"/>
          </p:nvPr>
        </p:nvSpPr>
        <p:spPr>
          <a:xfrm>
            <a:off x="5536733" y="609600"/>
            <a:ext cx="3812539" cy="1193316"/>
          </a:xfrm>
        </p:spPr>
        <p:txBody>
          <a:bodyPr>
            <a:normAutofit/>
          </a:bodyPr>
          <a:lstStyle/>
          <a:p>
            <a:r>
              <a:rPr lang="en-US" dirty="0"/>
              <a:t>What can you do?</a:t>
            </a:r>
          </a:p>
        </p:txBody>
      </p:sp>
      <p:pic>
        <p:nvPicPr>
          <p:cNvPr id="5" name="Picture 4" descr="An winter outdoor picture of the MSUM campus mall with trees, sidewalks and students walking.">
            <a:extLst>
              <a:ext uri="{FF2B5EF4-FFF2-40B4-BE49-F238E27FC236}">
                <a16:creationId xmlns:a16="http://schemas.microsoft.com/office/drawing/2014/main" id="{87C4618C-2F8B-4D28-B95F-536F751EA109}"/>
              </a:ext>
            </a:extLst>
          </p:cNvPr>
          <p:cNvPicPr>
            <a:picLocks noChangeAspect="1"/>
          </p:cNvPicPr>
          <p:nvPr/>
        </p:nvPicPr>
        <p:blipFill rotWithShape="1">
          <a:blip r:embed="rId3">
            <a:extLst>
              <a:ext uri="{28A0092B-C50C-407E-A947-70E740481C1C}">
                <a14:useLocalDpi xmlns:a14="http://schemas.microsoft.com/office/drawing/2010/main" val="0"/>
              </a:ext>
            </a:extLst>
          </a:blip>
          <a:srcRect t="22204" r="2" b="629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 name="Content Placeholder 2">
            <a:extLst>
              <a:ext uri="{FF2B5EF4-FFF2-40B4-BE49-F238E27FC236}">
                <a16:creationId xmlns:a16="http://schemas.microsoft.com/office/drawing/2014/main" id="{92A548E1-9712-464C-BF3C-C301D9BC68D3}"/>
              </a:ext>
            </a:extLst>
          </p:cNvPr>
          <p:cNvSpPr>
            <a:spLocks noGrp="1"/>
          </p:cNvSpPr>
          <p:nvPr>
            <p:ph idx="1"/>
          </p:nvPr>
        </p:nvSpPr>
        <p:spPr>
          <a:xfrm>
            <a:off x="5181570" y="1467014"/>
            <a:ext cx="4727539" cy="4569892"/>
          </a:xfrm>
        </p:spPr>
        <p:txBody>
          <a:bodyPr>
            <a:noAutofit/>
          </a:bodyPr>
          <a:lstStyle/>
          <a:p>
            <a:pPr>
              <a:lnSpc>
                <a:spcPct val="90000"/>
              </a:lnSpc>
            </a:pPr>
            <a:r>
              <a:rPr lang="en-US" sz="1600" dirty="0"/>
              <a:t>Physically remove as much snow and ice as possible</a:t>
            </a:r>
          </a:p>
          <a:p>
            <a:pPr>
              <a:lnSpc>
                <a:spcPct val="90000"/>
              </a:lnSpc>
            </a:pPr>
            <a:r>
              <a:rPr lang="en-US" sz="1600" dirty="0"/>
              <a:t>Use the right materials </a:t>
            </a:r>
          </a:p>
          <a:p>
            <a:pPr lvl="1">
              <a:lnSpc>
                <a:spcPct val="90000"/>
              </a:lnSpc>
            </a:pPr>
            <a:r>
              <a:rPr lang="en-US" dirty="0"/>
              <a:t>different materials work best at different pavement temps </a:t>
            </a:r>
          </a:p>
          <a:p>
            <a:pPr lvl="1">
              <a:lnSpc>
                <a:spcPct val="90000"/>
              </a:lnSpc>
            </a:pPr>
            <a:r>
              <a:rPr lang="en-US" dirty="0"/>
              <a:t>15°F is too cold for salt</a:t>
            </a:r>
          </a:p>
          <a:p>
            <a:pPr lvl="1">
              <a:lnSpc>
                <a:spcPct val="90000"/>
              </a:lnSpc>
            </a:pPr>
            <a:r>
              <a:rPr lang="en-US" dirty="0"/>
              <a:t>While sand does not melt ice, it provides traction</a:t>
            </a:r>
          </a:p>
          <a:p>
            <a:pPr>
              <a:lnSpc>
                <a:spcPct val="90000"/>
              </a:lnSpc>
            </a:pPr>
            <a:r>
              <a:rPr lang="en-US" sz="1600" dirty="0"/>
              <a:t>Store materials properly </a:t>
            </a:r>
          </a:p>
          <a:p>
            <a:pPr lvl="1">
              <a:lnSpc>
                <a:spcPct val="90000"/>
              </a:lnSpc>
            </a:pPr>
            <a:r>
              <a:rPr lang="en-US" dirty="0"/>
              <a:t>Store salt and sand in covered a facility and keep away from storm drains</a:t>
            </a:r>
          </a:p>
          <a:p>
            <a:pPr>
              <a:lnSpc>
                <a:spcPct val="90000"/>
              </a:lnSpc>
            </a:pPr>
            <a:r>
              <a:rPr lang="en-US" sz="1600" dirty="0"/>
              <a:t>Apply the correct amount to get the job done</a:t>
            </a:r>
          </a:p>
          <a:p>
            <a:pPr lvl="1">
              <a:lnSpc>
                <a:spcPct val="90000"/>
              </a:lnSpc>
            </a:pPr>
            <a:r>
              <a:rPr lang="en-US" dirty="0"/>
              <a:t>Sweep up extra salt and sand if visible on dry pavement</a:t>
            </a:r>
          </a:p>
          <a:p>
            <a:pPr lvl="1">
              <a:lnSpc>
                <a:spcPct val="90000"/>
              </a:lnSpc>
            </a:pPr>
            <a:r>
              <a:rPr lang="en-US" dirty="0"/>
              <a:t>Use less than 4 lbs. (12 oz coffee cup) of salt per 1,000 sq. ft. </a:t>
            </a:r>
          </a:p>
        </p:txBody>
      </p:sp>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40910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BD80-DFDC-4D39-B034-85F569B676AF}"/>
              </a:ext>
            </a:extLst>
          </p:cNvPr>
          <p:cNvSpPr>
            <a:spLocks noGrp="1"/>
          </p:cNvSpPr>
          <p:nvPr>
            <p:ph type="title"/>
          </p:nvPr>
        </p:nvSpPr>
        <p:spPr>
          <a:xfrm>
            <a:off x="418732" y="2019036"/>
            <a:ext cx="2466512" cy="768552"/>
          </a:xfrm>
        </p:spPr>
        <p:txBody>
          <a:bodyPr>
            <a:normAutofit/>
          </a:bodyPr>
          <a:lstStyle/>
          <a:p>
            <a:r>
              <a:rPr lang="en-US" dirty="0"/>
              <a:t>Questions?</a:t>
            </a:r>
          </a:p>
        </p:txBody>
      </p:sp>
      <p:sp>
        <p:nvSpPr>
          <p:cNvPr id="3" name="Content Placeholder 2">
            <a:extLst>
              <a:ext uri="{FF2B5EF4-FFF2-40B4-BE49-F238E27FC236}">
                <a16:creationId xmlns:a16="http://schemas.microsoft.com/office/drawing/2014/main" id="{387412AC-9055-4097-99FE-F3EC6DE051F5}"/>
              </a:ext>
            </a:extLst>
          </p:cNvPr>
          <p:cNvSpPr>
            <a:spLocks noGrp="1"/>
          </p:cNvSpPr>
          <p:nvPr>
            <p:ph idx="1"/>
          </p:nvPr>
        </p:nvSpPr>
        <p:spPr>
          <a:xfrm>
            <a:off x="571756" y="3063611"/>
            <a:ext cx="3851122" cy="2433637"/>
          </a:xfrm>
        </p:spPr>
        <p:txBody>
          <a:bodyPr>
            <a:normAutofit/>
          </a:bodyPr>
          <a:lstStyle/>
          <a:p>
            <a:pPr marL="0" indent="0">
              <a:buNone/>
            </a:pPr>
            <a:r>
              <a:rPr lang="en-US" b="1" dirty="0"/>
              <a:t>Please contact:</a:t>
            </a:r>
          </a:p>
          <a:p>
            <a:pPr marL="0" indent="0">
              <a:buNone/>
            </a:pPr>
            <a:r>
              <a:rPr lang="en-US" b="1" dirty="0"/>
              <a:t>	Thomas French</a:t>
            </a:r>
          </a:p>
          <a:p>
            <a:pPr marL="0" indent="0">
              <a:buNone/>
            </a:pPr>
            <a:r>
              <a:rPr lang="en-US" b="1" dirty="0"/>
              <a:t>	MSUM Safety Administrator</a:t>
            </a:r>
          </a:p>
          <a:p>
            <a:pPr marL="0" indent="0">
              <a:buNone/>
            </a:pPr>
            <a:r>
              <a:rPr lang="en-US" b="1" dirty="0"/>
              <a:t>	Thomas.French@mnstate.edu</a:t>
            </a:r>
          </a:p>
          <a:p>
            <a:pPr marL="0" indent="0">
              <a:buNone/>
            </a:pPr>
            <a:r>
              <a:rPr lang="en-US" b="1" dirty="0"/>
              <a:t>	218-477-2998</a:t>
            </a:r>
          </a:p>
          <a:p>
            <a:pPr marL="0" indent="0">
              <a:buNone/>
            </a:pPr>
            <a:endParaRPr lang="en-US" dirty="0"/>
          </a:p>
          <a:p>
            <a:pPr lvl="1"/>
            <a:endParaRPr lang="en-US" dirty="0"/>
          </a:p>
        </p:txBody>
      </p:sp>
      <p:pic>
        <p:nvPicPr>
          <p:cNvPr id="4" name="Picture 3" descr="A picture of a river and trees.">
            <a:extLst>
              <a:ext uri="{FF2B5EF4-FFF2-40B4-BE49-F238E27FC236}">
                <a16:creationId xmlns:a16="http://schemas.microsoft.com/office/drawing/2014/main" id="{0AAC5AA8-2B86-4D3C-AAF0-16DCCC2D38C7}"/>
              </a:ext>
            </a:extLst>
          </p:cNvPr>
          <p:cNvPicPr>
            <a:picLocks noChangeAspect="1"/>
          </p:cNvPicPr>
          <p:nvPr/>
        </p:nvPicPr>
        <p:blipFill rotWithShape="1">
          <a:blip r:embed="rId2"/>
          <a:srcRect l="397" r="1296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12"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2555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river with trees around it">
            <a:extLst>
              <a:ext uri="{FF2B5EF4-FFF2-40B4-BE49-F238E27FC236}">
                <a16:creationId xmlns:a16="http://schemas.microsoft.com/office/drawing/2014/main" id="{2DF69718-EF5C-4E09-8DAD-4947036F2287}"/>
              </a:ext>
            </a:extLst>
          </p:cNvPr>
          <p:cNvPicPr>
            <a:picLocks noChangeAspect="1"/>
          </p:cNvPicPr>
          <p:nvPr/>
        </p:nvPicPr>
        <p:blipFill rotWithShape="1">
          <a:blip r:embed="rId2">
            <a:extLst>
              <a:ext uri="{28A0092B-C50C-407E-A947-70E740481C1C}">
                <a14:useLocalDpi xmlns:a14="http://schemas.microsoft.com/office/drawing/2010/main" val="0"/>
              </a:ext>
            </a:extLst>
          </a:blip>
          <a:srcRect l="779" r="1258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0ACBCAE-4251-478A-AF00-80632EC34F58}"/>
              </a:ext>
            </a:extLst>
          </p:cNvPr>
          <p:cNvSpPr>
            <a:spLocks noGrp="1"/>
          </p:cNvSpPr>
          <p:nvPr>
            <p:ph type="title"/>
          </p:nvPr>
        </p:nvSpPr>
        <p:spPr>
          <a:xfrm>
            <a:off x="677333" y="609600"/>
            <a:ext cx="3851123" cy="1320800"/>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7069ABE0-CADE-4DE3-BAF0-3F44225CB22B}"/>
              </a:ext>
            </a:extLst>
          </p:cNvPr>
          <p:cNvSpPr>
            <a:spLocks noGrp="1"/>
          </p:cNvSpPr>
          <p:nvPr>
            <p:ph idx="1"/>
          </p:nvPr>
        </p:nvSpPr>
        <p:spPr>
          <a:xfrm>
            <a:off x="475914" y="1347477"/>
            <a:ext cx="4052542" cy="5019768"/>
          </a:xfrm>
        </p:spPr>
        <p:txBody>
          <a:bodyPr>
            <a:normAutofit lnSpcReduction="10000"/>
          </a:bodyPr>
          <a:lstStyle/>
          <a:p>
            <a:r>
              <a:rPr lang="en-US" sz="1900" dirty="0"/>
              <a:t>What does MS4 stand for?</a:t>
            </a:r>
          </a:p>
          <a:p>
            <a:pPr lvl="1"/>
            <a:r>
              <a:rPr lang="en-US" sz="1900" dirty="0"/>
              <a:t>Small Municipal Separate Storm Sewer Systems</a:t>
            </a:r>
          </a:p>
          <a:p>
            <a:r>
              <a:rPr lang="en-US" sz="1900" dirty="0"/>
              <a:t>Why does MSUM have an MS4?</a:t>
            </a:r>
          </a:p>
          <a:p>
            <a:pPr lvl="1"/>
            <a:r>
              <a:rPr lang="en-US" sz="1900" dirty="0"/>
              <a:t>MSUM campus is in an urban area that is designated by the Minnesota Pollution Control Agency (MPCA) as an MS4 </a:t>
            </a:r>
          </a:p>
          <a:p>
            <a:r>
              <a:rPr lang="en-US" sz="2100" dirty="0"/>
              <a:t>What is the goal of an MS4 Plan?</a:t>
            </a:r>
          </a:p>
          <a:p>
            <a:pPr lvl="1"/>
            <a:r>
              <a:rPr lang="en-US" sz="1900" dirty="0"/>
              <a:t>To maintain and improve “waters of the state” through treatment of urban storm water runoff</a:t>
            </a:r>
          </a:p>
          <a:p>
            <a:pPr lvl="1"/>
            <a:endParaRPr lang="en-US" sz="1700" dirty="0"/>
          </a:p>
        </p:txBody>
      </p:sp>
      <p:cxnSp>
        <p:nvCxnSpPr>
          <p:cNvPr id="36" name="Straight Connector 35">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91016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Isosceles Triangle 42">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Parallelogram 44">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46">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48">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D612027-6F87-4A9C-AE24-3350D5662DEC}"/>
              </a:ext>
            </a:extLst>
          </p:cNvPr>
          <p:cNvSpPr>
            <a:spLocks noGrp="1"/>
          </p:cNvSpPr>
          <p:nvPr>
            <p:ph type="title"/>
          </p:nvPr>
        </p:nvSpPr>
        <p:spPr>
          <a:xfrm>
            <a:off x="2883057" y="1021027"/>
            <a:ext cx="6448270" cy="1022377"/>
          </a:xfrm>
        </p:spPr>
        <p:txBody>
          <a:bodyPr anchor="t">
            <a:normAutofit/>
          </a:bodyPr>
          <a:lstStyle/>
          <a:p>
            <a:r>
              <a:rPr lang="en-US" dirty="0"/>
              <a:t>What is an MS4?</a:t>
            </a:r>
          </a:p>
        </p:txBody>
      </p:sp>
      <p:sp>
        <p:nvSpPr>
          <p:cNvPr id="53"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Isosceles Triangle 54">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ED0FA8B-2F08-4BEC-B9FE-D01688E1D899}"/>
              </a:ext>
            </a:extLst>
          </p:cNvPr>
          <p:cNvSpPr>
            <a:spLocks noGrp="1"/>
          </p:cNvSpPr>
          <p:nvPr>
            <p:ph idx="1"/>
          </p:nvPr>
        </p:nvSpPr>
        <p:spPr>
          <a:xfrm>
            <a:off x="2786047" y="2159000"/>
            <a:ext cx="6487955" cy="3882362"/>
          </a:xfrm>
        </p:spPr>
        <p:txBody>
          <a:bodyPr>
            <a:normAutofit lnSpcReduction="10000"/>
          </a:bodyPr>
          <a:lstStyle/>
          <a:p>
            <a:r>
              <a:rPr lang="en-US" dirty="0"/>
              <a:t>A municipal separate storm sewer system (MS4) is a conveyance or system of conveyances (roads with drainage systems, municipal streets, catch basins, curbs, gutters, ditches, man-made channels, storm drains, etc.) that is also:</a:t>
            </a:r>
          </a:p>
          <a:p>
            <a:pPr lvl="1"/>
            <a:r>
              <a:rPr lang="en-US" sz="1800" dirty="0"/>
              <a:t>owned or operated by a public entity (which can include cities, townships, counties, military bases, hospitals, prison complexes, highway departments, universities, sewer districts, etc.)</a:t>
            </a:r>
          </a:p>
          <a:p>
            <a:pPr lvl="1"/>
            <a:r>
              <a:rPr lang="en-US" sz="1800" dirty="0"/>
              <a:t>designed or used for collecting or conveying stormwater</a:t>
            </a:r>
          </a:p>
          <a:p>
            <a:pPr lvl="1"/>
            <a:r>
              <a:rPr lang="en-US" sz="1800" dirty="0"/>
              <a:t>not combined with sewer conveyances</a:t>
            </a:r>
          </a:p>
          <a:p>
            <a:pPr lvl="1"/>
            <a:r>
              <a:rPr lang="en-US" sz="1800" dirty="0"/>
              <a:t>not part of a publicly owned treatment works</a:t>
            </a:r>
          </a:p>
        </p:txBody>
      </p:sp>
      <p:sp>
        <p:nvSpPr>
          <p:cNvPr id="57"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Isosceles Triangle 62">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85370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755296BB-04E3-FC39-DE91-0E22E4F61267}"/>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Minnesota MS4s Requirements</a:t>
            </a:r>
          </a:p>
        </p:txBody>
      </p:sp>
      <p:sp>
        <p:nvSpPr>
          <p:cNvPr id="3" name="Content Placeholder 2">
            <a:extLst>
              <a:ext uri="{FF2B5EF4-FFF2-40B4-BE49-F238E27FC236}">
                <a16:creationId xmlns:a16="http://schemas.microsoft.com/office/drawing/2014/main" id="{4D2F33E1-C4C8-47C8-B1BD-07284D6B7DC2}"/>
              </a:ext>
            </a:extLst>
          </p:cNvPr>
          <p:cNvSpPr>
            <a:spLocks noGrp="1"/>
          </p:cNvSpPr>
          <p:nvPr>
            <p:ph idx="1"/>
          </p:nvPr>
        </p:nvSpPr>
        <p:spPr>
          <a:xfrm>
            <a:off x="6116084" y="609600"/>
            <a:ext cx="5511296" cy="5545667"/>
          </a:xfrm>
        </p:spPr>
        <p:txBody>
          <a:bodyPr anchor="ctr">
            <a:normAutofit/>
          </a:bodyPr>
          <a:lstStyle/>
          <a:p>
            <a:r>
              <a:rPr lang="en-US" dirty="0">
                <a:solidFill>
                  <a:srgbClr val="FFFFFF"/>
                </a:solidFill>
              </a:rPr>
              <a:t>MS4s in Minnesota must satisfy the requirements of the MS4 general permit if they are at least one of the following:</a:t>
            </a:r>
          </a:p>
          <a:p>
            <a:pPr lvl="1"/>
            <a:r>
              <a:rPr lang="en-US" dirty="0">
                <a:solidFill>
                  <a:srgbClr val="FFFFFF"/>
                </a:solidFill>
              </a:rPr>
              <a:t>Located in an urbanized area and used by a population of 1,000 or more</a:t>
            </a:r>
          </a:p>
          <a:p>
            <a:pPr lvl="1"/>
            <a:r>
              <a:rPr lang="en-US" dirty="0">
                <a:solidFill>
                  <a:srgbClr val="FFFFFF"/>
                </a:solidFill>
              </a:rPr>
              <a:t>Owned by a municipality with a population of 10,000 or more</a:t>
            </a:r>
          </a:p>
          <a:p>
            <a:pPr lvl="1"/>
            <a:r>
              <a:rPr lang="en-US" dirty="0">
                <a:solidFill>
                  <a:srgbClr val="FFFFFF"/>
                </a:solidFill>
              </a:rPr>
              <a:t>Have a population of at least 5,000 and the system discharges to specially classified bodies of water</a:t>
            </a:r>
          </a:p>
        </p:txBody>
      </p:sp>
      <p:sp>
        <p:nvSpPr>
          <p:cNvPr id="9" name="Title 1">
            <a:extLst>
              <a:ext uri="{FF2B5EF4-FFF2-40B4-BE49-F238E27FC236}">
                <a16:creationId xmlns:a16="http://schemas.microsoft.com/office/drawing/2014/main" id="{2D861E7C-4ED0-274F-B86C-73DB3DC1A0F5}"/>
              </a:ext>
              <a:ext uri="{C183D7F6-B498-43B3-948B-1728B52AA6E4}">
                <adec:decorative xmlns:adec="http://schemas.microsoft.com/office/drawing/2017/decorative" val="1"/>
              </a:ext>
            </a:extLst>
          </p:cNvPr>
          <p:cNvSpPr txBox="1">
            <a:spLocks/>
          </p:cNvSpPr>
          <p:nvPr/>
        </p:nvSpPr>
        <p:spPr>
          <a:xfrm>
            <a:off x="677334" y="609599"/>
            <a:ext cx="3843375" cy="554566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lumMod val="85000"/>
                    <a:lumOff val="15000"/>
                  </a:schemeClr>
                </a:solidFill>
              </a:rPr>
              <a:t>What is an MS4?</a:t>
            </a:r>
            <a:endParaRPr lang="en-US" dirty="0">
              <a:solidFill>
                <a:schemeClr val="tx1">
                  <a:lumMod val="85000"/>
                  <a:lumOff val="15000"/>
                </a:schemeClr>
              </a:solidFill>
            </a:endParaRPr>
          </a:p>
        </p:txBody>
      </p:sp>
    </p:spTree>
    <p:extLst>
      <p:ext uri="{BB962C8B-B14F-4D97-AF65-F5344CB8AC3E}">
        <p14:creationId xmlns:p14="http://schemas.microsoft.com/office/powerpoint/2010/main" val="42612867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n outdoor picture of the MSUM campus by the Library it shows trees, sky, sidewalk with students walking.">
            <a:extLst>
              <a:ext uri="{FF2B5EF4-FFF2-40B4-BE49-F238E27FC236}">
                <a16:creationId xmlns:a16="http://schemas.microsoft.com/office/drawing/2014/main" id="{563AC9F7-90F4-40F5-9CD9-529833B68E77}"/>
              </a:ext>
            </a:extLst>
          </p:cNvPr>
          <p:cNvPicPr>
            <a:picLocks noChangeAspect="1"/>
          </p:cNvPicPr>
          <p:nvPr/>
        </p:nvPicPr>
        <p:blipFill rotWithShape="1">
          <a:blip r:embed="rId3">
            <a:extLst>
              <a:ext uri="{28A0092B-C50C-407E-A947-70E740481C1C}">
                <a14:useLocalDpi xmlns:a14="http://schemas.microsoft.com/office/drawing/2010/main" val="0"/>
              </a:ext>
            </a:extLst>
          </a:blip>
          <a:srcRect l="22792" r="1223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C3084B0-F02D-415E-9514-9B72CDE1F13F}"/>
              </a:ext>
            </a:extLst>
          </p:cNvPr>
          <p:cNvSpPr>
            <a:spLocks noGrp="1"/>
          </p:cNvSpPr>
          <p:nvPr>
            <p:ph type="title"/>
          </p:nvPr>
        </p:nvSpPr>
        <p:spPr>
          <a:xfrm>
            <a:off x="677333" y="609600"/>
            <a:ext cx="3851123" cy="1320800"/>
          </a:xfrm>
        </p:spPr>
        <p:txBody>
          <a:bodyPr>
            <a:normAutofit/>
          </a:bodyPr>
          <a:lstStyle/>
          <a:p>
            <a:r>
              <a:rPr lang="en-US" dirty="0"/>
              <a:t>MS4 Permits</a:t>
            </a:r>
          </a:p>
        </p:txBody>
      </p:sp>
      <p:sp>
        <p:nvSpPr>
          <p:cNvPr id="3" name="Content Placeholder 2">
            <a:extLst>
              <a:ext uri="{FF2B5EF4-FFF2-40B4-BE49-F238E27FC236}">
                <a16:creationId xmlns:a16="http://schemas.microsoft.com/office/drawing/2014/main" id="{F3D8F36C-BD37-419C-96A2-78F27DE07808}"/>
              </a:ext>
            </a:extLst>
          </p:cNvPr>
          <p:cNvSpPr>
            <a:spLocks noGrp="1"/>
          </p:cNvSpPr>
          <p:nvPr>
            <p:ph idx="1"/>
          </p:nvPr>
        </p:nvSpPr>
        <p:spPr>
          <a:xfrm>
            <a:off x="548032" y="1649480"/>
            <a:ext cx="4218701" cy="4598920"/>
          </a:xfrm>
        </p:spPr>
        <p:txBody>
          <a:bodyPr>
            <a:normAutofit/>
          </a:bodyPr>
          <a:lstStyle/>
          <a:p>
            <a:pPr>
              <a:lnSpc>
                <a:spcPct val="90000"/>
              </a:lnSpc>
            </a:pPr>
            <a:r>
              <a:rPr lang="en-US" sz="1300" dirty="0"/>
              <a:t>Authorize </a:t>
            </a:r>
            <a:r>
              <a:rPr lang="en-US" sz="1300" u="sng" dirty="0"/>
              <a:t>clean</a:t>
            </a:r>
            <a:r>
              <a:rPr lang="en-US" sz="1300" dirty="0"/>
              <a:t> stormwater discharges</a:t>
            </a:r>
          </a:p>
          <a:p>
            <a:pPr>
              <a:lnSpc>
                <a:spcPct val="90000"/>
              </a:lnSpc>
            </a:pPr>
            <a:r>
              <a:rPr lang="en-US" sz="1300" dirty="0"/>
              <a:t>MS4 General Permit applies to ~250 entities:</a:t>
            </a:r>
          </a:p>
          <a:p>
            <a:pPr lvl="1">
              <a:lnSpc>
                <a:spcPct val="90000"/>
              </a:lnSpc>
            </a:pPr>
            <a:r>
              <a:rPr lang="en-US" sz="1300" dirty="0"/>
              <a:t>Cities</a:t>
            </a:r>
          </a:p>
          <a:p>
            <a:pPr lvl="1">
              <a:lnSpc>
                <a:spcPct val="90000"/>
              </a:lnSpc>
            </a:pPr>
            <a:r>
              <a:rPr lang="en-US" sz="1300" dirty="0"/>
              <a:t>Townships</a:t>
            </a:r>
          </a:p>
          <a:p>
            <a:pPr lvl="1">
              <a:lnSpc>
                <a:spcPct val="90000"/>
              </a:lnSpc>
            </a:pPr>
            <a:r>
              <a:rPr lang="en-US" sz="1300" dirty="0"/>
              <a:t>Watershed districts</a:t>
            </a:r>
          </a:p>
          <a:p>
            <a:pPr lvl="1">
              <a:lnSpc>
                <a:spcPct val="90000"/>
              </a:lnSpc>
            </a:pPr>
            <a:r>
              <a:rPr lang="en-US" sz="1300" dirty="0"/>
              <a:t>Colleges &amp; universities</a:t>
            </a:r>
          </a:p>
          <a:p>
            <a:pPr lvl="1">
              <a:lnSpc>
                <a:spcPct val="90000"/>
              </a:lnSpc>
            </a:pPr>
            <a:r>
              <a:rPr lang="en-US" sz="1300" dirty="0"/>
              <a:t>Counties</a:t>
            </a:r>
          </a:p>
          <a:p>
            <a:pPr lvl="1">
              <a:lnSpc>
                <a:spcPct val="90000"/>
              </a:lnSpc>
            </a:pPr>
            <a:r>
              <a:rPr lang="en-US" sz="1300" dirty="0"/>
              <a:t>Hospitals/medical centers</a:t>
            </a:r>
          </a:p>
          <a:p>
            <a:pPr lvl="1">
              <a:lnSpc>
                <a:spcPct val="90000"/>
              </a:lnSpc>
            </a:pPr>
            <a:r>
              <a:rPr lang="en-US" sz="1300" dirty="0"/>
              <a:t>MN DOT</a:t>
            </a:r>
          </a:p>
          <a:p>
            <a:pPr lvl="1">
              <a:lnSpc>
                <a:spcPct val="90000"/>
              </a:lnSpc>
            </a:pPr>
            <a:r>
              <a:rPr lang="en-US" sz="1300" dirty="0"/>
              <a:t>Correctional Facilities</a:t>
            </a:r>
          </a:p>
          <a:p>
            <a:pPr>
              <a:lnSpc>
                <a:spcPct val="90000"/>
              </a:lnSpc>
            </a:pPr>
            <a:r>
              <a:rPr lang="en-US" sz="1300" dirty="0"/>
              <a:t>Requires a stormwater pollution prevention program (SWPPP)</a:t>
            </a:r>
          </a:p>
          <a:p>
            <a:pPr lvl="1">
              <a:lnSpc>
                <a:spcPct val="90000"/>
              </a:lnSpc>
            </a:pPr>
            <a:r>
              <a:rPr lang="en-US" sz="1300" dirty="0"/>
              <a:t>Minimum Control Measure (MCM requirements)</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924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31AF5A33-5C3E-4B00-B636-470C37CD0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Parallelogram 46">
            <a:extLst>
              <a:ext uri="{FF2B5EF4-FFF2-40B4-BE49-F238E27FC236}">
                <a16:creationId xmlns:a16="http://schemas.microsoft.com/office/drawing/2014/main" id="{1D4F4279-6CB8-4935-B70E-47B0D4BF7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126709FF-BC45-4BDA-88FE-6727BCBD9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3B53C46-807E-496A-8ACD-66372ECA65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BD4BEF6F-1F5D-425B-B942-CE0EC90D3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D56FDB-4739-4ED4-8B02-BA49B22C7D34}"/>
              </a:ext>
            </a:extLst>
          </p:cNvPr>
          <p:cNvSpPr>
            <a:spLocks noGrp="1"/>
          </p:cNvSpPr>
          <p:nvPr>
            <p:ph type="title"/>
          </p:nvPr>
        </p:nvSpPr>
        <p:spPr>
          <a:xfrm>
            <a:off x="2786047" y="609600"/>
            <a:ext cx="6487955" cy="1320800"/>
          </a:xfrm>
        </p:spPr>
        <p:txBody>
          <a:bodyPr anchor="t">
            <a:normAutofit/>
          </a:bodyPr>
          <a:lstStyle/>
          <a:p>
            <a:r>
              <a:rPr lang="en-US" dirty="0"/>
              <a:t>What is required by an MS4 Plan?</a:t>
            </a:r>
          </a:p>
        </p:txBody>
      </p:sp>
      <p:sp>
        <p:nvSpPr>
          <p:cNvPr id="55" name="Rectangle 25">
            <a:extLst>
              <a:ext uri="{FF2B5EF4-FFF2-40B4-BE49-F238E27FC236}">
                <a16:creationId xmlns:a16="http://schemas.microsoft.com/office/drawing/2014/main" id="{17D310E3-BA9A-4243-B504-0D1F62206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Isosceles Triangle 56">
            <a:extLst>
              <a:ext uri="{FF2B5EF4-FFF2-40B4-BE49-F238E27FC236}">
                <a16:creationId xmlns:a16="http://schemas.microsoft.com/office/drawing/2014/main" id="{E866FCBB-59B5-4CDF-BEE6-633824440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B25E8B8-DFAA-428A-A979-92B2356F83E4}"/>
              </a:ext>
            </a:extLst>
          </p:cNvPr>
          <p:cNvSpPr>
            <a:spLocks noGrp="1"/>
          </p:cNvSpPr>
          <p:nvPr>
            <p:ph idx="1"/>
          </p:nvPr>
        </p:nvSpPr>
        <p:spPr>
          <a:xfrm>
            <a:off x="2786047" y="2159000"/>
            <a:ext cx="6487955" cy="3882362"/>
          </a:xfrm>
        </p:spPr>
        <p:txBody>
          <a:bodyPr>
            <a:normAutofit/>
          </a:bodyPr>
          <a:lstStyle/>
          <a:p>
            <a:r>
              <a:rPr lang="en-US" dirty="0"/>
              <a:t>Implement six minimum control measures (MCMs)</a:t>
            </a:r>
          </a:p>
          <a:p>
            <a:pPr lvl="1"/>
            <a:r>
              <a:rPr lang="en-US" sz="1800" dirty="0"/>
              <a:t>Public education and outreach </a:t>
            </a:r>
          </a:p>
          <a:p>
            <a:pPr lvl="1"/>
            <a:r>
              <a:rPr lang="en-US" sz="1800" dirty="0"/>
              <a:t>Public participation and involvement</a:t>
            </a:r>
          </a:p>
          <a:p>
            <a:pPr lvl="1"/>
            <a:r>
              <a:rPr lang="en-US" sz="1800" dirty="0"/>
              <a:t>Illicit discharge detection and elimination</a:t>
            </a:r>
          </a:p>
          <a:p>
            <a:pPr lvl="1"/>
            <a:r>
              <a:rPr lang="en-US" sz="1800" dirty="0"/>
              <a:t>Construction site runoff control</a:t>
            </a:r>
          </a:p>
          <a:p>
            <a:pPr lvl="1"/>
            <a:r>
              <a:rPr lang="en-US" sz="1800" dirty="0"/>
              <a:t>Post construction site runoff control</a:t>
            </a:r>
          </a:p>
          <a:p>
            <a:pPr lvl="1"/>
            <a:r>
              <a:rPr lang="en-US" sz="1800" dirty="0"/>
              <a:t>Pollution prevention/good housekeeping</a:t>
            </a:r>
          </a:p>
          <a:p>
            <a:pPr lvl="1"/>
            <a:endParaRPr lang="en-US" dirty="0"/>
          </a:p>
        </p:txBody>
      </p:sp>
      <p:sp>
        <p:nvSpPr>
          <p:cNvPr id="59" name="Rectangle 27">
            <a:extLst>
              <a:ext uri="{FF2B5EF4-FFF2-40B4-BE49-F238E27FC236}">
                <a16:creationId xmlns:a16="http://schemas.microsoft.com/office/drawing/2014/main" id="{6AC675E8-14B6-40FA-B3B3-C1E2E39D2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28">
            <a:extLst>
              <a:ext uri="{FF2B5EF4-FFF2-40B4-BE49-F238E27FC236}">
                <a16:creationId xmlns:a16="http://schemas.microsoft.com/office/drawing/2014/main" id="{56989EBF-8722-45B6-80BA-3B62833E4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9">
            <a:extLst>
              <a:ext uri="{FF2B5EF4-FFF2-40B4-BE49-F238E27FC236}">
                <a16:creationId xmlns:a16="http://schemas.microsoft.com/office/drawing/2014/main" id="{7C9F3575-4D35-4C55-93E6-A0BB647C5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Isosceles Triangle 64">
            <a:extLst>
              <a:ext uri="{FF2B5EF4-FFF2-40B4-BE49-F238E27FC236}">
                <a16:creationId xmlns:a16="http://schemas.microsoft.com/office/drawing/2014/main" id="{868C8FD7-A917-4543-8961-F5EB09C27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55600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Parallelogram 10">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895995-FA10-4D3C-873C-0AD50B95F8FF}"/>
              </a:ext>
            </a:extLst>
          </p:cNvPr>
          <p:cNvSpPr>
            <a:spLocks noGrp="1"/>
          </p:cNvSpPr>
          <p:nvPr>
            <p:ph type="title"/>
          </p:nvPr>
        </p:nvSpPr>
        <p:spPr>
          <a:xfrm>
            <a:off x="2786047" y="609600"/>
            <a:ext cx="6487955" cy="1320800"/>
          </a:xfrm>
        </p:spPr>
        <p:txBody>
          <a:bodyPr anchor="t">
            <a:normAutofit/>
          </a:bodyPr>
          <a:lstStyle/>
          <a:p>
            <a:r>
              <a:rPr lang="en-US" dirty="0"/>
              <a:t>MCM I – Public Education and Outreach</a:t>
            </a:r>
          </a:p>
        </p:txBody>
      </p:sp>
      <p:sp>
        <p:nvSpPr>
          <p:cNvPr id="19"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5811B6E-032B-47B1-BE29-02605D4D984E}"/>
              </a:ext>
            </a:extLst>
          </p:cNvPr>
          <p:cNvSpPr>
            <a:spLocks noGrp="1"/>
          </p:cNvSpPr>
          <p:nvPr>
            <p:ph idx="1"/>
          </p:nvPr>
        </p:nvSpPr>
        <p:spPr>
          <a:xfrm>
            <a:off x="2786047" y="2159000"/>
            <a:ext cx="6487955" cy="3882362"/>
          </a:xfrm>
        </p:spPr>
        <p:txBody>
          <a:bodyPr>
            <a:normAutofit/>
          </a:bodyPr>
          <a:lstStyle/>
          <a:p>
            <a:r>
              <a:rPr lang="en-US" dirty="0"/>
              <a:t>Educate and inform the community on stormwater pollution prevention</a:t>
            </a:r>
          </a:p>
          <a:p>
            <a:pPr lvl="1"/>
            <a:r>
              <a:rPr lang="en-US" sz="1800" dirty="0"/>
              <a:t>Distribute education materials</a:t>
            </a:r>
          </a:p>
          <a:p>
            <a:pPr lvl="1"/>
            <a:r>
              <a:rPr lang="en-US" sz="1800" dirty="0"/>
              <a:t>Public participation</a:t>
            </a:r>
          </a:p>
          <a:p>
            <a:pPr lvl="1"/>
            <a:r>
              <a:rPr lang="en-US" sz="1800" dirty="0"/>
              <a:t>Education program</a:t>
            </a:r>
          </a:p>
          <a:p>
            <a:pPr lvl="1"/>
            <a:r>
              <a:rPr lang="en-US" sz="1800" dirty="0"/>
              <a:t>Annual public meeting</a:t>
            </a:r>
          </a:p>
        </p:txBody>
      </p:sp>
      <p:sp>
        <p:nvSpPr>
          <p:cNvPr id="23"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1737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2DDC-4B6C-4E50-999A-7C007BE465DD}"/>
              </a:ext>
            </a:extLst>
          </p:cNvPr>
          <p:cNvSpPr>
            <a:spLocks noGrp="1"/>
          </p:cNvSpPr>
          <p:nvPr>
            <p:ph type="title"/>
          </p:nvPr>
        </p:nvSpPr>
        <p:spPr>
          <a:xfrm>
            <a:off x="5316636" y="740229"/>
            <a:ext cx="4276692" cy="1320800"/>
          </a:xfrm>
        </p:spPr>
        <p:txBody>
          <a:bodyPr anchor="ctr">
            <a:normAutofit/>
          </a:bodyPr>
          <a:lstStyle/>
          <a:p>
            <a:r>
              <a:rPr lang="en-US" dirty="0"/>
              <a:t>MCM I</a:t>
            </a:r>
          </a:p>
        </p:txBody>
      </p:sp>
      <p:pic>
        <p:nvPicPr>
          <p:cNvPr id="4" name="Picture 3" descr="Copy of a poster for an event that took place on May 5, 2023, called Storm Drain Marketing Event.">
            <a:extLst>
              <a:ext uri="{FF2B5EF4-FFF2-40B4-BE49-F238E27FC236}">
                <a16:creationId xmlns:a16="http://schemas.microsoft.com/office/drawing/2014/main" id="{3EFB81F9-EB23-497A-8837-655A4EFE06E0}"/>
              </a:ext>
            </a:extLst>
          </p:cNvPr>
          <p:cNvPicPr>
            <a:picLocks noChangeAspect="1"/>
          </p:cNvPicPr>
          <p:nvPr/>
        </p:nvPicPr>
        <p:blipFill>
          <a:blip r:embed="rId2"/>
          <a:stretch>
            <a:fillRect/>
          </a:stretch>
        </p:blipFill>
        <p:spPr>
          <a:xfrm>
            <a:off x="318787" y="1084844"/>
            <a:ext cx="4853648" cy="4853648"/>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7F109D46-D2E8-4321-B97F-9AE81CF9D98C}"/>
              </a:ext>
            </a:extLst>
          </p:cNvPr>
          <p:cNvSpPr>
            <a:spLocks noGrp="1"/>
          </p:cNvSpPr>
          <p:nvPr>
            <p:ph idx="1"/>
          </p:nvPr>
        </p:nvSpPr>
        <p:spPr>
          <a:xfrm>
            <a:off x="5312394" y="2169919"/>
            <a:ext cx="4285176" cy="3768573"/>
          </a:xfrm>
        </p:spPr>
        <p:txBody>
          <a:bodyPr>
            <a:normAutofit/>
          </a:bodyPr>
          <a:lstStyle/>
          <a:p>
            <a:pPr marL="342900" marR="0" lvl="0" indent="-342900" defTabSz="457200" rtl="0" eaLnBrk="1" fontAlgn="auto" latinLnBrk="0" hangingPunct="1">
              <a:spcBef>
                <a:spcPts val="1000"/>
              </a:spcBef>
              <a:spcAft>
                <a:spcPts val="0"/>
              </a:spcAft>
              <a:buClr>
                <a:srgbClr val="5FCBEF"/>
              </a:buClr>
              <a:buSzPct val="80000"/>
              <a:buFont typeface="Wingdings 3" charset="2"/>
              <a:buChar char=""/>
              <a:tabLst/>
              <a:defRPr/>
            </a:pPr>
            <a:r>
              <a:rPr kumimoji="0" lang="en-US" b="0" i="0" u="none" strike="noStrike" kern="1200" cap="none" spc="0" normalizeH="0" baseline="0" noProof="0" dirty="0">
                <a:ln>
                  <a:noFill/>
                </a:ln>
                <a:effectLst/>
                <a:uLnTx/>
                <a:uFillTx/>
                <a:latin typeface="Trebuchet MS" panose="020B0603020202020204"/>
                <a:ea typeface="+mn-ea"/>
                <a:cs typeface="+mn-cs"/>
              </a:rPr>
              <a:t>MSUM students from the Sustainable Students Association set up a table with educational materials about stormwater pollution at the campus Earth Day event</a:t>
            </a:r>
          </a:p>
          <a:p>
            <a:pPr marL="342900" marR="0" lvl="0" indent="-342900" defTabSz="457200" rtl="0" eaLnBrk="1" fontAlgn="auto" latinLnBrk="0" hangingPunct="1">
              <a:spcBef>
                <a:spcPts val="1000"/>
              </a:spcBef>
              <a:spcAft>
                <a:spcPts val="0"/>
              </a:spcAft>
              <a:buClr>
                <a:srgbClr val="5FCBEF"/>
              </a:buClr>
              <a:buSzPct val="80000"/>
              <a:buFont typeface="Wingdings 3" charset="2"/>
              <a:buChar char=""/>
              <a:tabLst/>
              <a:defRPr/>
            </a:pPr>
            <a:r>
              <a:rPr kumimoji="0" lang="en-US" b="0" i="0" u="none" strike="noStrike" kern="1200" cap="none" spc="0" normalizeH="0" baseline="0" noProof="0" dirty="0">
                <a:ln>
                  <a:noFill/>
                </a:ln>
                <a:effectLst/>
                <a:uLnTx/>
                <a:uFillTx/>
                <a:latin typeface="Trebuchet MS" panose="020B0603020202020204"/>
                <a:ea typeface="+mn-ea"/>
                <a:cs typeface="+mn-cs"/>
              </a:rPr>
              <a:t>Students complete inspections of the campus grounds and parking lots</a:t>
            </a:r>
          </a:p>
          <a:p>
            <a:r>
              <a:rPr kumimoji="0" lang="en-US" b="0" i="0" u="none" strike="noStrike" kern="1200" cap="none" spc="0" normalizeH="0" baseline="0" noProof="0" dirty="0">
                <a:ln>
                  <a:noFill/>
                </a:ln>
                <a:effectLst/>
                <a:uLnTx/>
                <a:uFillTx/>
                <a:latin typeface="Trebuchet MS" panose="020B0603020202020204"/>
                <a:ea typeface="+mn-ea"/>
                <a:cs typeface="+mn-cs"/>
              </a:rPr>
              <a:t>Students inspect and clean around stormwater drains on campus grounds and parking lots and replace any missing or faded stormwater educational decals</a:t>
            </a:r>
          </a:p>
        </p:txBody>
      </p:sp>
    </p:spTree>
    <p:extLst>
      <p:ext uri="{BB962C8B-B14F-4D97-AF65-F5344CB8AC3E}">
        <p14:creationId xmlns:p14="http://schemas.microsoft.com/office/powerpoint/2010/main" val="404539021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E92097F827364CB123FC3652346FFB" ma:contentTypeVersion="12" ma:contentTypeDescription="Create a new document." ma:contentTypeScope="" ma:versionID="ab3f2756e9884f44f6d69e669e0ff7e1">
  <xsd:schema xmlns:xsd="http://www.w3.org/2001/XMLSchema" xmlns:xs="http://www.w3.org/2001/XMLSchema" xmlns:p="http://schemas.microsoft.com/office/2006/metadata/properties" xmlns:ns2="7f5ffaa3-fa1d-4772-9b44-940e90847ccd" xmlns:ns3="56ed7664-5f52-4d93-a271-3b0e3beecd14" targetNamespace="http://schemas.microsoft.com/office/2006/metadata/properties" ma:root="true" ma:fieldsID="72a54bcf0c1ec8abd66558b6ab2bac1f" ns2:_="" ns3:_="">
    <xsd:import namespace="7f5ffaa3-fa1d-4772-9b44-940e90847ccd"/>
    <xsd:import namespace="56ed7664-5f52-4d93-a271-3b0e3beecd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5ffaa3-fa1d-4772-9b44-940e90847c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95a9afa-61c7-4e96-8bec-901bd188774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ed7664-5f52-4d93-a271-3b0e3beecd1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7882b99-f557-49be-846c-a0dc2254c468}" ma:internalName="TaxCatchAll" ma:showField="CatchAllData" ma:web="56ed7664-5f52-4d93-a271-3b0e3beec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6ed7664-5f52-4d93-a271-3b0e3beecd14" xsi:nil="true"/>
    <lcf76f155ced4ddcb4097134ff3c332f xmlns="7f5ffaa3-fa1d-4772-9b44-940e90847cc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BA484C-8D28-4F13-A16C-DB70F38F1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5ffaa3-fa1d-4772-9b44-940e90847ccd"/>
    <ds:schemaRef ds:uri="56ed7664-5f52-4d93-a271-3b0e3beec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8883D7-E78A-47F4-993F-CFD52575B745}">
  <ds:schemaRefs>
    <ds:schemaRef ds:uri="http://schemas.microsoft.com/sharepoint/v3/contenttype/forms"/>
  </ds:schemaRefs>
</ds:datastoreItem>
</file>

<file path=customXml/itemProps3.xml><?xml version="1.0" encoding="utf-8"?>
<ds:datastoreItem xmlns:ds="http://schemas.openxmlformats.org/officeDocument/2006/customXml" ds:itemID="{13CEB6C2-CE60-4D82-967A-EB651865416E}">
  <ds:schemaRefs>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56ed7664-5f52-4d93-a271-3b0e3beecd14"/>
    <ds:schemaRef ds:uri="http://purl.org/dc/elements/1.1/"/>
    <ds:schemaRef ds:uri="7f5ffaa3-fa1d-4772-9b44-940e90847cc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Facet</Template>
  <TotalTime>2077</TotalTime>
  <Words>1180</Words>
  <Application>Microsoft Office PowerPoint</Application>
  <PresentationFormat>Widescreen</PresentationFormat>
  <Paragraphs>152</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Trebuchet MS</vt:lpstr>
      <vt:lpstr>Wingdings 3</vt:lpstr>
      <vt:lpstr>Facet</vt:lpstr>
      <vt:lpstr>MSUM MS4 Plan</vt:lpstr>
      <vt:lpstr>Stormwater</vt:lpstr>
      <vt:lpstr>Background</vt:lpstr>
      <vt:lpstr>What is an MS4?</vt:lpstr>
      <vt:lpstr>Minnesota MS4s Requirements</vt:lpstr>
      <vt:lpstr>MS4 Permits</vt:lpstr>
      <vt:lpstr>What is required by an MS4 Plan?</vt:lpstr>
      <vt:lpstr>MCM I – Public Education and Outreach</vt:lpstr>
      <vt:lpstr>MCM I</vt:lpstr>
      <vt:lpstr>Photo of Storm Drain and emblem</vt:lpstr>
      <vt:lpstr>MCM II – Public Participation/Involvement</vt:lpstr>
      <vt:lpstr>MCM III – Illicit Discharge Detection and Elimination</vt:lpstr>
      <vt:lpstr>Illicit Discharge   </vt:lpstr>
      <vt:lpstr>Illicit Discharge examples</vt:lpstr>
      <vt:lpstr>Storm Water Runoff Graphic</vt:lpstr>
      <vt:lpstr>MSUM Storm Sewer System </vt:lpstr>
      <vt:lpstr>Map and Picture of the East side of MSUM Campus and a holding water area.</vt:lpstr>
      <vt:lpstr>MCM IV – Construction Site Storm water run-off control</vt:lpstr>
      <vt:lpstr>MCM IV</vt:lpstr>
      <vt:lpstr>MCM V – Post Construction Site Run-off Control</vt:lpstr>
      <vt:lpstr>MCM VI – Pollution Prevention/Good Housekeeping</vt:lpstr>
      <vt:lpstr>MCM VI </vt:lpstr>
      <vt:lpstr>Smart Salting </vt:lpstr>
      <vt:lpstr>What can you do?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MSUM MS4 Plan</dc:title>
  <dc:creator>French, Thomas</dc:creator>
  <cp:lastModifiedBy>Stegmaier, Amanda J</cp:lastModifiedBy>
  <cp:revision>23</cp:revision>
  <dcterms:created xsi:type="dcterms:W3CDTF">2023-05-16T15:13:41Z</dcterms:created>
  <dcterms:modified xsi:type="dcterms:W3CDTF">2025-10-22T17:47:44Z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36000.0000000000</vt:lpwstr>
  </property>
  <property fmtid="{D5CDD505-2E9C-101B-9397-08002B2CF9AE}" pid="3" name="ContentTypeId">
    <vt:lpwstr>0x010100A6E92097F827364CB123FC3652346FFB</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