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696" r:id="rId2"/>
  </p:sldMasterIdLst>
  <p:notesMasterIdLst>
    <p:notesMasterId r:id="rId7"/>
  </p:notesMasterIdLst>
  <p:sldIdLst>
    <p:sldId id="312" r:id="rId3"/>
    <p:sldId id="306" r:id="rId4"/>
    <p:sldId id="309" r:id="rId5"/>
    <p:sldId id="307" r:id="rId6"/>
  </p:sldIdLst>
  <p:sldSz cx="43891200" cy="329184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italic r:id="rId13"/>
      <p:boldItalic r:id="rId14"/>
    </p:embeddedFont>
    <p:embeddedFont>
      <p:font typeface="MillerBanner Black" panose="02000504090000020003" charset="0"/>
      <p:bold r:id="rId15"/>
    </p:embeddedFont>
    <p:embeddedFont>
      <p:font typeface="Rift Soft Light" panose="00000400000000000000" charset="0"/>
      <p:regular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egoe UI Black" panose="020B0A02040204020203" pitchFamily="34" charset="0"/>
      <p:bold r:id="rId21"/>
      <p:italic r:id="rId22"/>
      <p:boldItalic r:id="rId23"/>
    </p:embeddedFont>
    <p:embeddedFont>
      <p:font typeface="Segoe UI Light" panose="020B0502040204020203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2411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4715" userDrawn="1">
          <p15:clr>
            <a:srgbClr val="A4A3A4"/>
          </p15:clr>
        </p15:guide>
        <p15:guide id="8" pos="9365" userDrawn="1">
          <p15:clr>
            <a:srgbClr val="5ACBF0"/>
          </p15:clr>
        </p15:guide>
        <p15:guide id="9" pos="7019" userDrawn="1">
          <p15:clr>
            <a:srgbClr val="A4A3A4"/>
          </p15:clr>
        </p15:guide>
        <p15:guide id="10" pos="11648" userDrawn="1">
          <p15:clr>
            <a:srgbClr val="A4A3A4"/>
          </p15:clr>
        </p15:guide>
        <p15:guide id="11" pos="16149" userDrawn="1">
          <p15:clr>
            <a:srgbClr val="A4A3A4"/>
          </p15:clr>
        </p15:guide>
        <p15:guide id="12" pos="18521" userDrawn="1">
          <p15:clr>
            <a:srgbClr val="A4A3A4"/>
          </p15:clr>
        </p15:guide>
        <p15:guide id="13" pos="20736" userDrawn="1">
          <p15:clr>
            <a:srgbClr val="A4A3A4"/>
          </p15:clr>
        </p15:guide>
        <p15:guide id="14" pos="23061" userDrawn="1">
          <p15:clr>
            <a:srgbClr val="A4A3A4"/>
          </p15:clr>
        </p15:guide>
        <p15:guide id="15" pos="2528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22A"/>
    <a:srgbClr val="FBFBFB"/>
    <a:srgbClr val="6B6B6B"/>
    <a:srgbClr val="0D0D0D"/>
    <a:srgbClr val="31092D"/>
    <a:srgbClr val="E1F1F4"/>
    <a:srgbClr val="8DC63F"/>
    <a:srgbClr val="FBE2A3"/>
    <a:srgbClr val="ED1C24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B5DBA-D675-7E2F-67EF-6D1B5873FD4C}" v="144" dt="2024-03-26T16:35:58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7" autoAdjust="0"/>
    <p:restoredTop sz="90319" autoAdjust="0"/>
  </p:normalViewPr>
  <p:slideViewPr>
    <p:cSldViewPr snapToGrid="0" showGuides="1">
      <p:cViewPr>
        <p:scale>
          <a:sx n="33" d="100"/>
          <a:sy n="33" d="100"/>
        </p:scale>
        <p:origin x="102" y="24"/>
      </p:cViewPr>
      <p:guideLst>
        <p:guide pos="13824"/>
        <p:guide pos="2411"/>
        <p:guide orient="horz" pos="1104"/>
        <p:guide pos="4715"/>
        <p:guide pos="9365"/>
        <p:guide pos="7019"/>
        <p:guide pos="11648"/>
        <p:guide pos="16149"/>
        <p:guide pos="18521"/>
        <p:guide pos="20736"/>
        <p:guide pos="23061"/>
        <p:guide pos="2528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0EB922-8CAF-4D98-8BFC-FA46305A6CFB}"/>
              </a:ext>
            </a:extLst>
          </p:cNvPr>
          <p:cNvSpPr/>
          <p:nvPr/>
        </p:nvSpPr>
        <p:spPr>
          <a:xfrm>
            <a:off x="15700012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A6284-0E01-4E27-BABE-DA14B9D5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-336881"/>
            <a:ext cx="42588180" cy="6035040"/>
          </a:xfrm>
        </p:spPr>
        <p:txBody>
          <a:bodyPr>
            <a:normAutofit/>
          </a:bodyPr>
          <a:lstStyle/>
          <a:p>
            <a:pPr algn="ctr"/>
            <a:r>
              <a:rPr lang="en-US" sz="17601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#betterposter collection…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59D7C7-C6DD-463A-BC0C-EBABBE1F7D03}"/>
              </a:ext>
            </a:extLst>
          </p:cNvPr>
          <p:cNvSpPr/>
          <p:nvPr/>
        </p:nvSpPr>
        <p:spPr>
          <a:xfrm>
            <a:off x="1562100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32272-415C-4141-B841-6533B2128C28}"/>
              </a:ext>
            </a:extLst>
          </p:cNvPr>
          <p:cNvSpPr txBox="1"/>
          <p:nvPr/>
        </p:nvSpPr>
        <p:spPr>
          <a:xfrm>
            <a:off x="1485903" y="5776395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Original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71AA3-ED6D-460F-9F9A-0D44A8A6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502" y="8359375"/>
            <a:ext cx="11261951" cy="747418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6BCC06-245F-440A-B0B5-5611BA82F4A6}"/>
              </a:ext>
            </a:extLst>
          </p:cNvPr>
          <p:cNvSpPr/>
          <p:nvPr/>
        </p:nvSpPr>
        <p:spPr>
          <a:xfrm>
            <a:off x="30010376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4BE9C-0452-4416-832C-9083898A7FE2}"/>
              </a:ext>
            </a:extLst>
          </p:cNvPr>
          <p:cNvSpPr txBox="1"/>
          <p:nvPr/>
        </p:nvSpPr>
        <p:spPr>
          <a:xfrm>
            <a:off x="15623815" y="5776395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Presenter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84609D-A4A5-40B5-970D-E4003B61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269" y="8359375"/>
            <a:ext cx="11249807" cy="74741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6393CCA-6338-476A-B46B-DF662EF0F19C}"/>
              </a:ext>
            </a:extLst>
          </p:cNvPr>
          <p:cNvSpPr txBox="1"/>
          <p:nvPr/>
        </p:nvSpPr>
        <p:spPr>
          <a:xfrm>
            <a:off x="29761727" y="5776394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Figure Hero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76FAD4E-695B-417C-A59D-A3893B22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81" y="8600006"/>
            <a:ext cx="10523897" cy="6752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13898-DFA0-F92B-B9B6-EEB4FCDC46EB}"/>
              </a:ext>
            </a:extLst>
          </p:cNvPr>
          <p:cNvSpPr txBox="1"/>
          <p:nvPr/>
        </p:nvSpPr>
        <p:spPr>
          <a:xfrm>
            <a:off x="7061200" y="21183600"/>
            <a:ext cx="32613600" cy="10433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INSTRUCTIONS: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Choose one of the following templates and edit it. 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  <a:ea typeface="Calibri"/>
                <a:cs typeface="Calibri"/>
              </a:rPr>
              <a:t>In addition to </a:t>
            </a:r>
            <a:r>
              <a:rPr lang="en-US" sz="9600" dirty="0">
                <a:solidFill>
                  <a:schemeClr val="bg1"/>
                </a:solidFill>
                <a:ea typeface="+mn-lt"/>
                <a:cs typeface="+mn-lt"/>
              </a:rPr>
              <a:t>the templates there is an example poster that is a hybrid of a #betterposter and a traditional poster.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Be sure to put your presenter ID on your poster.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Delete the templates you do not use </a:t>
            </a:r>
            <a:r>
              <a:rPr lang="en-US" sz="9600" dirty="0">
                <a:solidFill>
                  <a:schemeClr val="bg1"/>
                </a:solidFill>
                <a:ea typeface="+mn-lt"/>
                <a:cs typeface="+mn-lt"/>
              </a:rPr>
              <a:t>and delete the example.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Delete this slide.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2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22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4749051" y="0"/>
            <a:ext cx="9142149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27557" y="0"/>
            <a:ext cx="1057450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7602" y="2094386"/>
            <a:ext cx="22385712" cy="10767173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982952" y="5926683"/>
            <a:ext cx="9563990" cy="199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5067641" y="1831672"/>
            <a:ext cx="7662038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Segoe UI" panose="020B0502040204020203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777F56-0E09-7961-E8AB-7BEE36A52125}"/>
              </a:ext>
            </a:extLst>
          </p:cNvPr>
          <p:cNvGrpSpPr/>
          <p:nvPr/>
        </p:nvGrpSpPr>
        <p:grpSpPr>
          <a:xfrm>
            <a:off x="994956" y="1085789"/>
            <a:ext cx="7662038" cy="4347497"/>
            <a:chOff x="994956" y="1085789"/>
            <a:chExt cx="7662038" cy="43474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8C92F3-A384-EDA1-FB53-BC9BE1FA2FD9}"/>
                </a:ext>
              </a:extLst>
            </p:cNvPr>
            <p:cNvGrpSpPr/>
            <p:nvPr/>
          </p:nvGrpSpPr>
          <p:grpSpPr>
            <a:xfrm>
              <a:off x="1141981" y="3212653"/>
              <a:ext cx="1670876" cy="1590801"/>
              <a:chOff x="1169537" y="3212650"/>
              <a:chExt cx="1670876" cy="15908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A7B10-D6D9-4BF7-9A8B-B3113FDC3D80}"/>
                  </a:ext>
                </a:extLst>
              </p:cNvPr>
              <p:cNvSpPr/>
              <p:nvPr/>
            </p:nvSpPr>
            <p:spPr>
              <a:xfrm>
                <a:off x="1169537" y="3212650"/>
                <a:ext cx="1670876" cy="159080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Graphic 18">
                <a:extLst>
                  <a:ext uri="{FF2B5EF4-FFF2-40B4-BE49-F238E27FC236}">
                    <a16:creationId xmlns:a16="http://schemas.microsoft.com/office/drawing/2014/main" id="{C1210836-80D5-470E-883D-041B85957069}"/>
                  </a:ext>
                </a:extLst>
              </p:cNvPr>
              <p:cNvSpPr/>
              <p:nvPr/>
            </p:nvSpPr>
            <p:spPr>
              <a:xfrm>
                <a:off x="1568455" y="3652878"/>
                <a:ext cx="794104" cy="738508"/>
              </a:xfrm>
              <a:custGeom>
                <a:avLst/>
                <a:gdLst>
                  <a:gd name="connsiteX0" fmla="*/ 310594 w 327663"/>
                  <a:gd name="connsiteY0" fmla="*/ 219906 h 335196"/>
                  <a:gd name="connsiteX1" fmla="*/ 246568 w 327663"/>
                  <a:gd name="connsiteY1" fmla="*/ 176217 h 335196"/>
                  <a:gd name="connsiteX2" fmla="*/ 212295 w 327663"/>
                  <a:gd name="connsiteY2" fmla="*/ 176217 h 335196"/>
                  <a:gd name="connsiteX3" fmla="*/ 165217 w 327663"/>
                  <a:gd name="connsiteY3" fmla="*/ 189022 h 335196"/>
                  <a:gd name="connsiteX4" fmla="*/ 118138 w 327663"/>
                  <a:gd name="connsiteY4" fmla="*/ 176217 h 335196"/>
                  <a:gd name="connsiteX5" fmla="*/ 83866 w 327663"/>
                  <a:gd name="connsiteY5" fmla="*/ 176217 h 335196"/>
                  <a:gd name="connsiteX6" fmla="*/ 19839 w 327663"/>
                  <a:gd name="connsiteY6" fmla="*/ 219906 h 335196"/>
                  <a:gd name="connsiteX7" fmla="*/ 1385 w 327663"/>
                  <a:gd name="connsiteY7" fmla="*/ 299750 h 335196"/>
                  <a:gd name="connsiteX8" fmla="*/ 165970 w 327663"/>
                  <a:gd name="connsiteY8" fmla="*/ 335529 h 335196"/>
                  <a:gd name="connsiteX9" fmla="*/ 329802 w 327663"/>
                  <a:gd name="connsiteY9" fmla="*/ 299750 h 335196"/>
                  <a:gd name="connsiteX10" fmla="*/ 310594 w 327663"/>
                  <a:gd name="connsiteY10" fmla="*/ 219906 h 335196"/>
                  <a:gd name="connsiteX11" fmla="*/ 165593 w 327663"/>
                  <a:gd name="connsiteY11" fmla="*/ 154749 h 335196"/>
                  <a:gd name="connsiteX12" fmla="*/ 242425 w 327663"/>
                  <a:gd name="connsiteY12" fmla="*/ 77918 h 335196"/>
                  <a:gd name="connsiteX13" fmla="*/ 165593 w 327663"/>
                  <a:gd name="connsiteY13" fmla="*/ 1086 h 335196"/>
                  <a:gd name="connsiteX14" fmla="*/ 88762 w 327663"/>
                  <a:gd name="connsiteY14" fmla="*/ 77918 h 335196"/>
                  <a:gd name="connsiteX15" fmla="*/ 165593 w 327663"/>
                  <a:gd name="connsiteY15" fmla="*/ 154749 h 3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3" h="335196">
                    <a:moveTo>
                      <a:pt x="310594" y="219906"/>
                    </a:moveTo>
                    <a:cubicBezTo>
                      <a:pt x="287243" y="179983"/>
                      <a:pt x="246568" y="176217"/>
                      <a:pt x="246568" y="176217"/>
                    </a:cubicBezTo>
                    <a:lnTo>
                      <a:pt x="212295" y="176217"/>
                    </a:lnTo>
                    <a:cubicBezTo>
                      <a:pt x="198360" y="184126"/>
                      <a:pt x="182541" y="189022"/>
                      <a:pt x="165217" y="189022"/>
                    </a:cubicBezTo>
                    <a:cubicBezTo>
                      <a:pt x="147892" y="189022"/>
                      <a:pt x="132074" y="184503"/>
                      <a:pt x="118138" y="176217"/>
                    </a:cubicBezTo>
                    <a:lnTo>
                      <a:pt x="83866" y="176217"/>
                    </a:lnTo>
                    <a:cubicBezTo>
                      <a:pt x="83866" y="176217"/>
                      <a:pt x="43190" y="179983"/>
                      <a:pt x="19839" y="219906"/>
                    </a:cubicBezTo>
                    <a:cubicBezTo>
                      <a:pt x="-2758" y="259828"/>
                      <a:pt x="1385" y="299750"/>
                      <a:pt x="1385" y="299750"/>
                    </a:cubicBezTo>
                    <a:cubicBezTo>
                      <a:pt x="1385" y="299750"/>
                      <a:pt x="37164" y="335529"/>
                      <a:pt x="165970" y="335529"/>
                    </a:cubicBezTo>
                    <a:cubicBezTo>
                      <a:pt x="294776" y="335529"/>
                      <a:pt x="329802" y="299750"/>
                      <a:pt x="329802" y="299750"/>
                    </a:cubicBezTo>
                    <a:cubicBezTo>
                      <a:pt x="329802" y="299750"/>
                      <a:pt x="333945" y="259828"/>
                      <a:pt x="310594" y="219906"/>
                    </a:cubicBezTo>
                    <a:close/>
                    <a:moveTo>
                      <a:pt x="165593" y="154749"/>
                    </a:moveTo>
                    <a:cubicBezTo>
                      <a:pt x="208152" y="154749"/>
                      <a:pt x="242425" y="120477"/>
                      <a:pt x="242425" y="77918"/>
                    </a:cubicBezTo>
                    <a:cubicBezTo>
                      <a:pt x="242425" y="35359"/>
                      <a:pt x="208152" y="1086"/>
                      <a:pt x="165593" y="1086"/>
                    </a:cubicBezTo>
                    <a:cubicBezTo>
                      <a:pt x="123035" y="1086"/>
                      <a:pt x="88762" y="35736"/>
                      <a:pt x="88762" y="77918"/>
                    </a:cubicBezTo>
                    <a:cubicBezTo>
                      <a:pt x="88762" y="120477"/>
                      <a:pt x="123035" y="154749"/>
                      <a:pt x="165593" y="1547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2959884" y="3134067"/>
              <a:ext cx="3881191" cy="229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Segoe UI" panose="020B0502040204020203" pitchFamily="34" charset="0"/>
                </a:rPr>
                <a:t>PRESENTER:</a:t>
              </a:r>
              <a:r>
                <a:rPr lang="en-US" sz="3600" b="1" dirty="0">
                  <a:latin typeface="Lato" panose="020F0502020204030203" pitchFamily="34" charset="0"/>
                  <a:cs typeface="Segoe UI" panose="020B0502040204020203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Segoe UI" panose="020B0502040204020203" pitchFamily="34" charset="0"/>
                </a:rPr>
                <a:t>Jenkins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Department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C155C6-7E35-4156-B9B3-271571AF60CC}"/>
                </a:ext>
              </a:extLst>
            </p:cNvPr>
            <p:cNvSpPr txBox="1"/>
            <p:nvPr/>
          </p:nvSpPr>
          <p:spPr>
            <a:xfrm>
              <a:off x="994956" y="1085789"/>
              <a:ext cx="76620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>
                  <a:latin typeface="Lato" panose="020F0502020204030203" pitchFamily="34" charset="0"/>
                  <a:cs typeface="Segoe UI" panose="020B0502040204020203" pitchFamily="34" charset="0"/>
                </a:rPr>
                <a:t>Title:</a:t>
              </a:r>
              <a:b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</a:br>
              <a: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  <a:t>Subtitle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6424886" y="25366883"/>
            <a:ext cx="751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List all authors here</a:t>
            </a:r>
            <a:endParaRPr lang="en-US" sz="44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36064456" y="25584006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5661179" y="24028795"/>
            <a:ext cx="2468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600" dirty="0">
              <a:solidFill>
                <a:schemeClr val="bg1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62BF9C0-8774-4458-8210-ACA478800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9552" y="15094574"/>
            <a:ext cx="12223692" cy="8149128"/>
          </a:xfrm>
          <a:prstGeom prst="rect">
            <a:avLst/>
          </a:prstGeom>
        </p:spPr>
      </p:pic>
      <p:pic>
        <p:nvPicPr>
          <p:cNvPr id="6" name="Picture 5" descr="MSUM_Signature_Vert_Color.png">
            <a:extLst>
              <a:ext uri="{FF2B5EF4-FFF2-40B4-BE49-F238E27FC236}">
                <a16:creationId xmlns:a16="http://schemas.microsoft.com/office/drawing/2014/main" id="{FAAFC252-6406-1E3A-5F8D-CBE500F5E3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99028" y="27833589"/>
            <a:ext cx="6028956" cy="420320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9772B-EB03-95F8-63D8-3687249406D5}"/>
              </a:ext>
            </a:extLst>
          </p:cNvPr>
          <p:cNvGrpSpPr/>
          <p:nvPr/>
        </p:nvGrpSpPr>
        <p:grpSpPr>
          <a:xfrm>
            <a:off x="13482080" y="28024536"/>
            <a:ext cx="17091413" cy="3785615"/>
            <a:chOff x="13305444" y="27393444"/>
            <a:chExt cx="14853643" cy="3785615"/>
          </a:xfrm>
        </p:grpSpPr>
        <p:sp>
          <p:nvSpPr>
            <p:cNvPr id="29" name="Graphic 7">
              <a:extLst>
                <a:ext uri="{FF2B5EF4-FFF2-40B4-BE49-F238E27FC236}">
                  <a16:creationId xmlns:a16="http://schemas.microsoft.com/office/drawing/2014/main" id="{F23AB153-73D4-B623-A3E6-BA505F2FCF85}"/>
                </a:ext>
              </a:extLst>
            </p:cNvPr>
            <p:cNvSpPr/>
            <p:nvPr/>
          </p:nvSpPr>
          <p:spPr>
            <a:xfrm>
              <a:off x="18329346" y="28402488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121A0B-A659-A895-01BB-CDC9DEE9DD7D}"/>
                </a:ext>
              </a:extLst>
            </p:cNvPr>
            <p:cNvSpPr txBox="1"/>
            <p:nvPr/>
          </p:nvSpPr>
          <p:spPr>
            <a:xfrm>
              <a:off x="20081703" y="27733068"/>
              <a:ext cx="807738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evaluate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this </a:t>
              </a:r>
              <a:r>
                <a:rPr lang="en-US" sz="4800" b="1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poster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or go to</a:t>
              </a:r>
            </a:p>
            <a:p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https://bit.ly/sac2025-eval</a:t>
              </a:r>
              <a:endParaRPr lang="en-US" sz="4800" dirty="0">
                <a:solidFill>
                  <a:srgbClr val="CDCDCD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Presentation ID: FILL THIS IN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B5A6CF6-985C-D321-1534-84A12F0F5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6172" y="29408785"/>
              <a:ext cx="1297464" cy="0"/>
            </a:xfrm>
            <a:prstGeom prst="straightConnector1">
              <a:avLst/>
            </a:prstGeom>
            <a:ln w="666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821EF51-FAB2-A70D-D768-2B1777B8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05444" y="27393444"/>
              <a:ext cx="3289966" cy="378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-47032" y="0"/>
            <a:ext cx="18624884" cy="32918400"/>
          </a:xfrm>
          <a:prstGeom prst="rect">
            <a:avLst/>
          </a:prstGeom>
          <a:solidFill>
            <a:srgbClr val="B0122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252379" y="2791328"/>
            <a:ext cx="16699831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2500" dirty="0">
                <a:solidFill>
                  <a:srgbClr val="FBE2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 (or scroll by).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18737748" y="6677810"/>
            <a:ext cx="25153452" cy="9949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32353723" y="21031208"/>
            <a:ext cx="11380901" cy="9625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0AF898B3-BEF6-4566-B202-4B75B7B8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48" y="7346227"/>
            <a:ext cx="24112559" cy="9372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18781460" y="21031209"/>
            <a:ext cx="11431840" cy="9625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C0F14-769E-4F62-955A-4A726C39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69225" y="23173998"/>
            <a:ext cx="9932246" cy="56500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C5E9CB-2F80-4175-93F1-0C4978AF2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5916" y="22600868"/>
            <a:ext cx="10106526" cy="6304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19169225" y="7346223"/>
            <a:ext cx="1104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Immune checkpoint </a:t>
            </a:r>
            <a:r>
              <a:rPr lang="en-US" sz="4800" dirty="0">
                <a:solidFill>
                  <a:srgbClr val="ED1C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inhibits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T-cell activation.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19169225" y="5263677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32829906" y="7346221"/>
            <a:ext cx="11327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Anti-PDF-1 antibodies </a:t>
            </a:r>
            <a:r>
              <a:rPr lang="en-US" sz="4800" dirty="0">
                <a:solidFill>
                  <a:srgbClr val="8DC6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permit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 cell activation.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19169228" y="18874771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Like,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spoilers are good.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32829909" y="18874771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Quickly 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Help people think.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478B7A83-5173-4F4B-84CA-FB41B844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6" y="12728522"/>
            <a:ext cx="18067950" cy="12792111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B84C32-A0CA-4ED4-AF8E-7E3EB0474380}"/>
              </a:ext>
            </a:extLst>
          </p:cNvPr>
          <p:cNvCxnSpPr>
            <a:cxnSpLocks/>
          </p:cNvCxnSpPr>
          <p:nvPr/>
        </p:nvCxnSpPr>
        <p:spPr>
          <a:xfrm flipH="1" flipV="1">
            <a:off x="5892614" y="20927225"/>
            <a:ext cx="1307008" cy="3698821"/>
          </a:xfrm>
          <a:prstGeom prst="line">
            <a:avLst/>
          </a:prstGeom>
          <a:ln w="254000">
            <a:solidFill>
              <a:srgbClr val="8DC6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69B0B00-E2D6-4987-AEB4-EDFB8915B812}"/>
              </a:ext>
            </a:extLst>
          </p:cNvPr>
          <p:cNvSpPr/>
          <p:nvPr/>
        </p:nvSpPr>
        <p:spPr>
          <a:xfrm>
            <a:off x="4588536" y="19596289"/>
            <a:ext cx="2382253" cy="1394489"/>
          </a:xfrm>
          <a:prstGeom prst="rect">
            <a:avLst/>
          </a:prstGeom>
          <a:noFill/>
          <a:ln w="254000"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06C801-32EC-4901-910A-F1A7658478CC}"/>
              </a:ext>
            </a:extLst>
          </p:cNvPr>
          <p:cNvSpPr txBox="1"/>
          <p:nvPr/>
        </p:nvSpPr>
        <p:spPr>
          <a:xfrm>
            <a:off x="5372986" y="24916479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DC63F"/>
                </a:solidFill>
              </a:rPr>
              <a:t>(illustrate your takeaway point)</a:t>
            </a:r>
          </a:p>
        </p:txBody>
      </p:sp>
      <p:pic>
        <p:nvPicPr>
          <p:cNvPr id="3" name="Picture 2" descr="MSUM_Signature_Vert_Color.png">
            <a:extLst>
              <a:ext uri="{FF2B5EF4-FFF2-40B4-BE49-F238E27FC236}">
                <a16:creationId xmlns:a16="http://schemas.microsoft.com/office/drawing/2014/main" id="{CE187303-56CB-5772-D96A-C9616AF243A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73486" y="16298"/>
            <a:ext cx="6028956" cy="42032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FC9031-41E8-2FD1-CC08-B1BEFAFCCAD8}"/>
              </a:ext>
            </a:extLst>
          </p:cNvPr>
          <p:cNvSpPr/>
          <p:nvPr/>
        </p:nvSpPr>
        <p:spPr>
          <a:xfrm>
            <a:off x="20785519" y="2283088"/>
            <a:ext cx="6952544" cy="1634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Author1, author2, author3 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Department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D38BE3-CD5E-FC1F-F2FC-A37D37A46FD2}"/>
              </a:ext>
            </a:extLst>
          </p:cNvPr>
          <p:cNvSpPr txBox="1"/>
          <p:nvPr/>
        </p:nvSpPr>
        <p:spPr>
          <a:xfrm>
            <a:off x="18820595" y="234814"/>
            <a:ext cx="7662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D69CE2-688A-16A5-BD8C-5250127C8CE0}"/>
              </a:ext>
            </a:extLst>
          </p:cNvPr>
          <p:cNvGrpSpPr/>
          <p:nvPr/>
        </p:nvGrpSpPr>
        <p:grpSpPr>
          <a:xfrm>
            <a:off x="18820596" y="2283092"/>
            <a:ext cx="1670876" cy="1590801"/>
            <a:chOff x="1169537" y="3212650"/>
            <a:chExt cx="1670876" cy="15908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96A332-B78F-8C31-D61B-2322DC5CF814}"/>
                </a:ext>
              </a:extLst>
            </p:cNvPr>
            <p:cNvSpPr/>
            <p:nvPr/>
          </p:nvSpPr>
          <p:spPr>
            <a:xfrm>
              <a:off x="1169537" y="3212650"/>
              <a:ext cx="1670876" cy="159080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Graphic 18">
              <a:extLst>
                <a:ext uri="{FF2B5EF4-FFF2-40B4-BE49-F238E27FC236}">
                  <a16:creationId xmlns:a16="http://schemas.microsoft.com/office/drawing/2014/main" id="{7638E710-9D04-65F9-E355-3386DBC94AB2}"/>
                </a:ext>
              </a:extLst>
            </p:cNvPr>
            <p:cNvSpPr/>
            <p:nvPr/>
          </p:nvSpPr>
          <p:spPr>
            <a:xfrm>
              <a:off x="1568455" y="3652878"/>
              <a:ext cx="794104" cy="738508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bg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9595E6-4428-B0B1-A5EA-2812D18EACBF}"/>
              </a:ext>
            </a:extLst>
          </p:cNvPr>
          <p:cNvGrpSpPr/>
          <p:nvPr/>
        </p:nvGrpSpPr>
        <p:grpSpPr>
          <a:xfrm>
            <a:off x="1566387" y="28043991"/>
            <a:ext cx="17091413" cy="3785615"/>
            <a:chOff x="13305444" y="27393444"/>
            <a:chExt cx="14853643" cy="3785615"/>
          </a:xfrm>
        </p:grpSpPr>
        <p:sp>
          <p:nvSpPr>
            <p:cNvPr id="28" name="Graphic 7">
              <a:extLst>
                <a:ext uri="{FF2B5EF4-FFF2-40B4-BE49-F238E27FC236}">
                  <a16:creationId xmlns:a16="http://schemas.microsoft.com/office/drawing/2014/main" id="{09CAB3BC-AE46-6F16-5F5C-38EA9F80C8D5}"/>
                </a:ext>
              </a:extLst>
            </p:cNvPr>
            <p:cNvSpPr/>
            <p:nvPr/>
          </p:nvSpPr>
          <p:spPr>
            <a:xfrm>
              <a:off x="18329346" y="28402488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07C31-C2C4-531D-5575-601573E292A6}"/>
                </a:ext>
              </a:extLst>
            </p:cNvPr>
            <p:cNvSpPr txBox="1"/>
            <p:nvPr/>
          </p:nvSpPr>
          <p:spPr>
            <a:xfrm>
              <a:off x="20081703" y="27733068"/>
              <a:ext cx="807738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evaluate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this </a:t>
              </a:r>
              <a:r>
                <a:rPr lang="en-US" sz="4800" b="1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poster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or go to</a:t>
              </a:r>
            </a:p>
            <a:p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https://bit.ly/sac2025-eval</a:t>
              </a:r>
              <a:endParaRPr lang="en-US" sz="4800" dirty="0">
                <a:solidFill>
                  <a:srgbClr val="CDCDCD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Presentation ID: FILL THIS IN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6D9D8C-7F8C-116F-00F6-C69FB997E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6172" y="29408785"/>
              <a:ext cx="1297464" cy="0"/>
            </a:xfrm>
            <a:prstGeom prst="straightConnector1">
              <a:avLst/>
            </a:prstGeom>
            <a:ln w="666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8A4EC22-5EF4-C4F9-5944-6B7E5655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05444" y="27393444"/>
              <a:ext cx="3289966" cy="378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/>
          <p:nvPr/>
        </p:nvSpPr>
        <p:spPr>
          <a:xfrm>
            <a:off x="9791700" y="4447312"/>
            <a:ext cx="34055090" cy="28471091"/>
          </a:xfrm>
          <a:prstGeom prst="rect">
            <a:avLst/>
          </a:prstGeom>
          <a:solidFill>
            <a:srgbClr val="E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9791702" y="0"/>
            <a:ext cx="34099498" cy="12420600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B0122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17973740" y="2631852"/>
            <a:ext cx="258110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MillerBanner Black" panose="02000504090000020003" pitchFamily="50" charset="0"/>
              </a:rPr>
              <a:t>Teach people </a:t>
            </a:r>
            <a:r>
              <a:rPr lang="en-US" sz="13800" dirty="0">
                <a:solidFill>
                  <a:srgbClr val="60FF9D"/>
                </a:solidFill>
                <a:latin typeface="MillerBanner Black" panose="02000504090000020003" pitchFamily="50" charset="0"/>
              </a:rPr>
              <a:t>something cool you learned </a:t>
            </a:r>
            <a:r>
              <a:rPr lang="en-US" sz="13800" dirty="0">
                <a:solidFill>
                  <a:schemeClr val="bg1"/>
                </a:solidFill>
                <a:latin typeface="MillerBanner Black" panose="02000504090000020003" pitchFamily="50" charset="0"/>
              </a:rPr>
              <a:t>in 5 seconds as they walk by.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211597" y="8925401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211596" y="13372712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211595" y="26105405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Extra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211593" y="3623715"/>
            <a:ext cx="57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PRSENTER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756092" y="5699970"/>
            <a:ext cx="7830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Rift Soft Light" panose="00000400000000000000" pitchFamily="50" charset="0"/>
              </a:rPr>
              <a:t>Author2, author3,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211595" y="10231193"/>
            <a:ext cx="95180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Who cares?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211594" y="27393876"/>
            <a:ext cx="951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Assume they already read your punchline, and now include a little extra detail.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7B40439-B93D-4D5F-B56E-411D5441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2700" y="14375032"/>
            <a:ext cx="28369382" cy="128174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43E67C-BD27-47D9-84CC-43CBC2920FEA}"/>
              </a:ext>
            </a:extLst>
          </p:cNvPr>
          <p:cNvSpPr/>
          <p:nvPr/>
        </p:nvSpPr>
        <p:spPr>
          <a:xfrm>
            <a:off x="372810" y="14744310"/>
            <a:ext cx="3823844" cy="139930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32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N=564</a:t>
            </a:r>
            <a:b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full-time workers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E7249-C1B0-4717-A7DE-03A7756E6275}"/>
              </a:ext>
            </a:extLst>
          </p:cNvPr>
          <p:cNvSpPr/>
          <p:nvPr/>
        </p:nvSpPr>
        <p:spPr>
          <a:xfrm>
            <a:off x="372810" y="16614673"/>
            <a:ext cx="3823844" cy="211549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 GROUP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Given iPod Touch’s with a special app that pings them throughout the day with quick surveys.</a:t>
            </a:r>
            <a:endParaRPr lang="en-US" sz="2800" dirty="0">
              <a:solidFill>
                <a:srgbClr val="3109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DFFFFA-02D3-4598-A3AF-7AF088BCD6B5}"/>
              </a:ext>
            </a:extLst>
          </p:cNvPr>
          <p:cNvSpPr/>
          <p:nvPr/>
        </p:nvSpPr>
        <p:spPr>
          <a:xfrm>
            <a:off x="5145599" y="16898693"/>
            <a:ext cx="3276115" cy="1537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 list</a:t>
            </a: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(CONTROL GROUP)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4ED71A-761D-4452-B88E-C4683A3EE123}"/>
              </a:ext>
            </a:extLst>
          </p:cNvPr>
          <p:cNvSpPr/>
          <p:nvPr/>
        </p:nvSpPr>
        <p:spPr>
          <a:xfrm>
            <a:off x="372810" y="19207247"/>
            <a:ext cx="3823844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Mood Survey </a:t>
            </a: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(4x per day)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Participants notified by the iPod at random times to take a short mood survey assessing current mood and attention.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A3A58F-3950-4532-A4F9-91D14ACD1771}"/>
              </a:ext>
            </a:extLst>
          </p:cNvPr>
          <p:cNvSpPr/>
          <p:nvPr/>
        </p:nvSpPr>
        <p:spPr>
          <a:xfrm>
            <a:off x="4904286" y="19207249"/>
            <a:ext cx="3758739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End-of-week Survey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Assessed overall performance for the week.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004469-7FB8-45CE-AF5D-D358969C3768}"/>
              </a:ext>
            </a:extLst>
          </p:cNvPr>
          <p:cNvSpPr/>
          <p:nvPr/>
        </p:nvSpPr>
        <p:spPr>
          <a:xfrm>
            <a:off x="372810" y="22835689"/>
            <a:ext cx="8290211" cy="15786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HLM analysis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Used to relate within-person mood to differences in performance.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8CCD92-AB16-489F-AEA1-7CEAC4158FA9}"/>
              </a:ext>
            </a:extLst>
          </p:cNvPr>
          <p:cNvCxnSpPr>
            <a:cxnSpLocks/>
            <a:stCxn id="32" idx="2"/>
            <a:endCxn id="40" idx="0"/>
          </p:cNvCxnSpPr>
          <p:nvPr/>
        </p:nvCxnSpPr>
        <p:spPr>
          <a:xfrm>
            <a:off x="2284732" y="16143619"/>
            <a:ext cx="0" cy="471054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38E854-827E-4D3D-871E-08F16FD9E8F9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2284732" y="18730167"/>
            <a:ext cx="0" cy="477080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39F13A-EDA1-4A06-B97E-AEC3F374F42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 flipV="1">
            <a:off x="4196654" y="17667620"/>
            <a:ext cx="948945" cy="4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4EEC59-145D-4570-8AFF-910B5EBF4CBE}"/>
              </a:ext>
            </a:extLst>
          </p:cNvPr>
          <p:cNvCxnSpPr>
            <a:stCxn id="44" idx="3"/>
            <a:endCxn id="46" idx="1"/>
          </p:cNvCxnSpPr>
          <p:nvPr/>
        </p:nvCxnSpPr>
        <p:spPr>
          <a:xfrm>
            <a:off x="4196654" y="20393080"/>
            <a:ext cx="707632" cy="2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3B8EC06-022B-48F9-97EC-872DB06DF50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 rot="5400000">
            <a:off x="5022395" y="21074433"/>
            <a:ext cx="1256778" cy="2265737"/>
          </a:xfrm>
          <a:prstGeom prst="bentConnector3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raphic 7">
            <a:extLst>
              <a:ext uri="{FF2B5EF4-FFF2-40B4-BE49-F238E27FC236}">
                <a16:creationId xmlns:a16="http://schemas.microsoft.com/office/drawing/2014/main" id="{C9037101-7FD3-B8E8-8AA1-D297AE8093DF}"/>
              </a:ext>
            </a:extLst>
          </p:cNvPr>
          <p:cNvSpPr/>
          <p:nvPr/>
        </p:nvSpPr>
        <p:spPr>
          <a:xfrm>
            <a:off x="16652588" y="29480138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F2450-7D12-03DD-65C9-1D3571E660A1}"/>
              </a:ext>
            </a:extLst>
          </p:cNvPr>
          <p:cNvSpPr txBox="1"/>
          <p:nvPr/>
        </p:nvSpPr>
        <p:spPr>
          <a:xfrm>
            <a:off x="18388249" y="28533021"/>
            <a:ext cx="9281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evaluate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this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poster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or go to</a:t>
            </a:r>
          </a:p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https://bit.ly/sac2025-eval</a:t>
            </a:r>
          </a:p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Presentation ID: FILL THIS IN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25449-B112-2A45-8074-B2A59EC2F242}"/>
              </a:ext>
            </a:extLst>
          </p:cNvPr>
          <p:cNvCxnSpPr>
            <a:cxnSpLocks/>
          </p:cNvCxnSpPr>
          <p:nvPr/>
        </p:nvCxnSpPr>
        <p:spPr>
          <a:xfrm flipH="1">
            <a:off x="15259412" y="30486431"/>
            <a:ext cx="1297464" cy="0"/>
          </a:xfrm>
          <a:prstGeom prst="straightConnector1">
            <a:avLst/>
          </a:prstGeom>
          <a:ln w="666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86AE00B-69F6-611F-4010-A159192B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0864" y="28471094"/>
            <a:ext cx="3785615" cy="37856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2907B91-54A7-A419-9AE2-C8C4FE43D6BB}"/>
              </a:ext>
            </a:extLst>
          </p:cNvPr>
          <p:cNvGrpSpPr/>
          <p:nvPr/>
        </p:nvGrpSpPr>
        <p:grpSpPr>
          <a:xfrm>
            <a:off x="994956" y="1085789"/>
            <a:ext cx="7662038" cy="4347497"/>
            <a:chOff x="994956" y="1085789"/>
            <a:chExt cx="7662038" cy="43474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49A009-90BE-9B23-7983-E01385A55342}"/>
                </a:ext>
              </a:extLst>
            </p:cNvPr>
            <p:cNvGrpSpPr/>
            <p:nvPr/>
          </p:nvGrpSpPr>
          <p:grpSpPr>
            <a:xfrm>
              <a:off x="1141981" y="3212653"/>
              <a:ext cx="1670876" cy="1590801"/>
              <a:chOff x="1169537" y="3212650"/>
              <a:chExt cx="1670876" cy="159080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F8DFDCD-510F-89B9-6155-321E70DDA25F}"/>
                  </a:ext>
                </a:extLst>
              </p:cNvPr>
              <p:cNvSpPr/>
              <p:nvPr/>
            </p:nvSpPr>
            <p:spPr>
              <a:xfrm>
                <a:off x="1169537" y="3212650"/>
                <a:ext cx="1670876" cy="159080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Graphic 18">
                <a:extLst>
                  <a:ext uri="{FF2B5EF4-FFF2-40B4-BE49-F238E27FC236}">
                    <a16:creationId xmlns:a16="http://schemas.microsoft.com/office/drawing/2014/main" id="{D3FD4C73-4D64-852B-8317-62E368B22068}"/>
                  </a:ext>
                </a:extLst>
              </p:cNvPr>
              <p:cNvSpPr/>
              <p:nvPr/>
            </p:nvSpPr>
            <p:spPr>
              <a:xfrm>
                <a:off x="1568455" y="3652878"/>
                <a:ext cx="794104" cy="738508"/>
              </a:xfrm>
              <a:custGeom>
                <a:avLst/>
                <a:gdLst>
                  <a:gd name="connsiteX0" fmla="*/ 310594 w 327663"/>
                  <a:gd name="connsiteY0" fmla="*/ 219906 h 335196"/>
                  <a:gd name="connsiteX1" fmla="*/ 246568 w 327663"/>
                  <a:gd name="connsiteY1" fmla="*/ 176217 h 335196"/>
                  <a:gd name="connsiteX2" fmla="*/ 212295 w 327663"/>
                  <a:gd name="connsiteY2" fmla="*/ 176217 h 335196"/>
                  <a:gd name="connsiteX3" fmla="*/ 165217 w 327663"/>
                  <a:gd name="connsiteY3" fmla="*/ 189022 h 335196"/>
                  <a:gd name="connsiteX4" fmla="*/ 118138 w 327663"/>
                  <a:gd name="connsiteY4" fmla="*/ 176217 h 335196"/>
                  <a:gd name="connsiteX5" fmla="*/ 83866 w 327663"/>
                  <a:gd name="connsiteY5" fmla="*/ 176217 h 335196"/>
                  <a:gd name="connsiteX6" fmla="*/ 19839 w 327663"/>
                  <a:gd name="connsiteY6" fmla="*/ 219906 h 335196"/>
                  <a:gd name="connsiteX7" fmla="*/ 1385 w 327663"/>
                  <a:gd name="connsiteY7" fmla="*/ 299750 h 335196"/>
                  <a:gd name="connsiteX8" fmla="*/ 165970 w 327663"/>
                  <a:gd name="connsiteY8" fmla="*/ 335529 h 335196"/>
                  <a:gd name="connsiteX9" fmla="*/ 329802 w 327663"/>
                  <a:gd name="connsiteY9" fmla="*/ 299750 h 335196"/>
                  <a:gd name="connsiteX10" fmla="*/ 310594 w 327663"/>
                  <a:gd name="connsiteY10" fmla="*/ 219906 h 335196"/>
                  <a:gd name="connsiteX11" fmla="*/ 165593 w 327663"/>
                  <a:gd name="connsiteY11" fmla="*/ 154749 h 335196"/>
                  <a:gd name="connsiteX12" fmla="*/ 242425 w 327663"/>
                  <a:gd name="connsiteY12" fmla="*/ 77918 h 335196"/>
                  <a:gd name="connsiteX13" fmla="*/ 165593 w 327663"/>
                  <a:gd name="connsiteY13" fmla="*/ 1086 h 335196"/>
                  <a:gd name="connsiteX14" fmla="*/ 88762 w 327663"/>
                  <a:gd name="connsiteY14" fmla="*/ 77918 h 335196"/>
                  <a:gd name="connsiteX15" fmla="*/ 165593 w 327663"/>
                  <a:gd name="connsiteY15" fmla="*/ 154749 h 3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3" h="335196">
                    <a:moveTo>
                      <a:pt x="310594" y="219906"/>
                    </a:moveTo>
                    <a:cubicBezTo>
                      <a:pt x="287243" y="179983"/>
                      <a:pt x="246568" y="176217"/>
                      <a:pt x="246568" y="176217"/>
                    </a:cubicBezTo>
                    <a:lnTo>
                      <a:pt x="212295" y="176217"/>
                    </a:lnTo>
                    <a:cubicBezTo>
                      <a:pt x="198360" y="184126"/>
                      <a:pt x="182541" y="189022"/>
                      <a:pt x="165217" y="189022"/>
                    </a:cubicBezTo>
                    <a:cubicBezTo>
                      <a:pt x="147892" y="189022"/>
                      <a:pt x="132074" y="184503"/>
                      <a:pt x="118138" y="176217"/>
                    </a:cubicBezTo>
                    <a:lnTo>
                      <a:pt x="83866" y="176217"/>
                    </a:lnTo>
                    <a:cubicBezTo>
                      <a:pt x="83866" y="176217"/>
                      <a:pt x="43190" y="179983"/>
                      <a:pt x="19839" y="219906"/>
                    </a:cubicBezTo>
                    <a:cubicBezTo>
                      <a:pt x="-2758" y="259828"/>
                      <a:pt x="1385" y="299750"/>
                      <a:pt x="1385" y="299750"/>
                    </a:cubicBezTo>
                    <a:cubicBezTo>
                      <a:pt x="1385" y="299750"/>
                      <a:pt x="37164" y="335529"/>
                      <a:pt x="165970" y="335529"/>
                    </a:cubicBezTo>
                    <a:cubicBezTo>
                      <a:pt x="294776" y="335529"/>
                      <a:pt x="329802" y="299750"/>
                      <a:pt x="329802" y="299750"/>
                    </a:cubicBezTo>
                    <a:cubicBezTo>
                      <a:pt x="329802" y="299750"/>
                      <a:pt x="333945" y="259828"/>
                      <a:pt x="310594" y="219906"/>
                    </a:cubicBezTo>
                    <a:close/>
                    <a:moveTo>
                      <a:pt x="165593" y="154749"/>
                    </a:moveTo>
                    <a:cubicBezTo>
                      <a:pt x="208152" y="154749"/>
                      <a:pt x="242425" y="120477"/>
                      <a:pt x="242425" y="77918"/>
                    </a:cubicBezTo>
                    <a:cubicBezTo>
                      <a:pt x="242425" y="35359"/>
                      <a:pt x="208152" y="1086"/>
                      <a:pt x="165593" y="1086"/>
                    </a:cubicBezTo>
                    <a:cubicBezTo>
                      <a:pt x="123035" y="1086"/>
                      <a:pt x="88762" y="35736"/>
                      <a:pt x="88762" y="77918"/>
                    </a:cubicBezTo>
                    <a:cubicBezTo>
                      <a:pt x="88762" y="120477"/>
                      <a:pt x="123035" y="154749"/>
                      <a:pt x="165593" y="1547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D4634-763A-7523-05FD-7A782E3BD95F}"/>
                </a:ext>
              </a:extLst>
            </p:cNvPr>
            <p:cNvSpPr/>
            <p:nvPr/>
          </p:nvSpPr>
          <p:spPr>
            <a:xfrm>
              <a:off x="2959884" y="3134067"/>
              <a:ext cx="3881191" cy="229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Segoe UI" panose="020B0502040204020203" pitchFamily="34" charset="0"/>
                </a:rPr>
                <a:t>PRESENTER:</a:t>
              </a:r>
              <a:r>
                <a:rPr lang="en-US" sz="3600" b="1" dirty="0">
                  <a:latin typeface="Lato" panose="020F0502020204030203" pitchFamily="34" charset="0"/>
                  <a:cs typeface="Segoe UI" panose="020B0502040204020203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Segoe UI" panose="020B0502040204020203" pitchFamily="34" charset="0"/>
                </a:rPr>
                <a:t>Jenkins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Department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A0823C-492F-2586-CF2D-F758B5185442}"/>
                </a:ext>
              </a:extLst>
            </p:cNvPr>
            <p:cNvSpPr txBox="1"/>
            <p:nvPr/>
          </p:nvSpPr>
          <p:spPr>
            <a:xfrm>
              <a:off x="994956" y="1085789"/>
              <a:ext cx="76620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>
                  <a:latin typeface="Lato" panose="020F0502020204030203" pitchFamily="34" charset="0"/>
                  <a:cs typeface="Segoe UI" panose="020B0502040204020203" pitchFamily="34" charset="0"/>
                </a:rPr>
                <a:t>Title:</a:t>
              </a:r>
              <a:b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</a:br>
              <a: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  <a:t>Subtitle</a:t>
              </a:r>
            </a:p>
          </p:txBody>
        </p:sp>
      </p:grpSp>
      <p:pic>
        <p:nvPicPr>
          <p:cNvPr id="37" name="Picture 36" descr="MSUM_Signature_Vert_Color.png">
            <a:extLst>
              <a:ext uri="{FF2B5EF4-FFF2-40B4-BE49-F238E27FC236}">
                <a16:creationId xmlns:a16="http://schemas.microsoft.com/office/drawing/2014/main" id="{99AAEA4E-0F57-3607-E391-BB3DB945C8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3486" y="28591298"/>
            <a:ext cx="6028956" cy="4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9957</TotalTime>
  <Words>653</Words>
  <Application>Microsoft Office PowerPoint</Application>
  <PresentationFormat>Custom</PresentationFormat>
  <Paragraphs>103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Lato Black</vt:lpstr>
      <vt:lpstr>Rift Soft Light</vt:lpstr>
      <vt:lpstr>Segoe UI Black</vt:lpstr>
      <vt:lpstr>Segoe UI</vt:lpstr>
      <vt:lpstr>Lato</vt:lpstr>
      <vt:lpstr>Calibri</vt:lpstr>
      <vt:lpstr>Segoe UI Light</vt:lpstr>
      <vt:lpstr>Arial</vt:lpstr>
      <vt:lpstr>MillerBanner Black</vt:lpstr>
      <vt:lpstr>Calibri Light</vt:lpstr>
      <vt:lpstr>Office 2013 - 2022 Theme</vt:lpstr>
      <vt:lpstr>1_Office 2013 - 2022 Theme</vt:lpstr>
      <vt:lpstr>The #betterposter collection…</vt:lpstr>
      <vt:lpstr>Main finding goes here, translated into plain English. Emphasize the important words.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Stegmaier, Amanda J</cp:lastModifiedBy>
  <cp:revision>187</cp:revision>
  <dcterms:created xsi:type="dcterms:W3CDTF">2019-07-02T13:39:34Z</dcterms:created>
  <dcterms:modified xsi:type="dcterms:W3CDTF">2024-10-29T13:43:40Z</dcterms:modified>
</cp:coreProperties>
</file>